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8" r:id="rId2"/>
    <p:sldId id="260" r:id="rId3"/>
    <p:sldId id="270" r:id="rId4"/>
    <p:sldId id="274" r:id="rId5"/>
    <p:sldId id="357" r:id="rId6"/>
    <p:sldId id="273" r:id="rId7"/>
    <p:sldId id="283" r:id="rId8"/>
    <p:sldId id="284" r:id="rId9"/>
    <p:sldId id="261" r:id="rId10"/>
    <p:sldId id="313" r:id="rId11"/>
    <p:sldId id="318" r:id="rId12"/>
    <p:sldId id="319" r:id="rId13"/>
    <p:sldId id="320" r:id="rId14"/>
    <p:sldId id="324" r:id="rId15"/>
    <p:sldId id="321" r:id="rId16"/>
    <p:sldId id="322" r:id="rId17"/>
    <p:sldId id="323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8" r:id="rId31"/>
    <p:sldId id="342" r:id="rId32"/>
    <p:sldId id="343" r:id="rId33"/>
    <p:sldId id="344" r:id="rId34"/>
    <p:sldId id="345" r:id="rId35"/>
    <p:sldId id="346" r:id="rId36"/>
    <p:sldId id="347" r:id="rId37"/>
    <p:sldId id="354" r:id="rId38"/>
    <p:sldId id="348" r:id="rId39"/>
    <p:sldId id="271" r:id="rId40"/>
    <p:sldId id="349" r:id="rId41"/>
    <p:sldId id="281" r:id="rId42"/>
    <p:sldId id="276" r:id="rId43"/>
    <p:sldId id="359" r:id="rId44"/>
    <p:sldId id="358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6" r:id="rId59"/>
    <p:sldId id="379" r:id="rId60"/>
    <p:sldId id="378" r:id="rId61"/>
    <p:sldId id="380" r:id="rId62"/>
    <p:sldId id="381" r:id="rId63"/>
    <p:sldId id="352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B5E"/>
    <a:srgbClr val="191B53"/>
    <a:srgbClr val="191B4F"/>
    <a:srgbClr val="191B4A"/>
    <a:srgbClr val="181A48"/>
    <a:srgbClr val="243063"/>
    <a:srgbClr val="000054"/>
    <a:srgbClr val="1B2349"/>
    <a:srgbClr val="1A1C47"/>
    <a:srgbClr val="1A1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8" autoAdjust="0"/>
    <p:restoredTop sz="79422" autoAdjust="0"/>
  </p:normalViewPr>
  <p:slideViewPr>
    <p:cSldViewPr snapToObjects="1">
      <p:cViewPr varScale="1">
        <p:scale>
          <a:sx n="72" d="100"/>
          <a:sy n="72" d="100"/>
        </p:scale>
        <p:origin x="-19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Secondary Task Performance</c:v>
                </c:pt>
              </c:strCache>
            </c:strRef>
          </c:tx>
          <c:spPr>
            <a:ln w="47625">
              <a:noFill/>
            </a:ln>
          </c:spPr>
          <c:trendline>
            <c:trendlineType val="linear"/>
            <c:dispRSqr val="0"/>
            <c:dispEq val="0"/>
          </c:trendline>
          <c:xVal>
            <c:numRef>
              <c:f>Sheet1!$A$2:$A$11</c:f>
              <c:numCache>
                <c:formatCode>General</c:formatCode>
                <c:ptCount val="10"/>
                <c:pt idx="0">
                  <c:v>31.0</c:v>
                </c:pt>
                <c:pt idx="1">
                  <c:v>22.0</c:v>
                </c:pt>
                <c:pt idx="2">
                  <c:v>18.0</c:v>
                </c:pt>
                <c:pt idx="3">
                  <c:v>33.0</c:v>
                </c:pt>
                <c:pt idx="4">
                  <c:v>0.0</c:v>
                </c:pt>
                <c:pt idx="5">
                  <c:v>5.0</c:v>
                </c:pt>
                <c:pt idx="6">
                  <c:v>-10.0</c:v>
                </c:pt>
                <c:pt idx="7">
                  <c:v>-15.0</c:v>
                </c:pt>
                <c:pt idx="8">
                  <c:v>-32.0</c:v>
                </c:pt>
                <c:pt idx="9">
                  <c:v>-21.0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0.0</c:v>
                </c:pt>
                <c:pt idx="1">
                  <c:v>2.0</c:v>
                </c:pt>
                <c:pt idx="2">
                  <c:v>5.0</c:v>
                </c:pt>
                <c:pt idx="3">
                  <c:v>0.0</c:v>
                </c:pt>
                <c:pt idx="4">
                  <c:v>15.0</c:v>
                </c:pt>
                <c:pt idx="5">
                  <c:v>18.0</c:v>
                </c:pt>
                <c:pt idx="6">
                  <c:v>23.0</c:v>
                </c:pt>
                <c:pt idx="7">
                  <c:v>24.0</c:v>
                </c:pt>
                <c:pt idx="8">
                  <c:v>32.0</c:v>
                </c:pt>
                <c:pt idx="9">
                  <c:v>26.0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0333512"/>
        <c:axId val="2139621832"/>
      </c:scatterChart>
      <c:valAx>
        <c:axId val="2140333512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NASA TLX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9621832"/>
        <c:crosses val="autoZero"/>
        <c:crossBetween val="midCat"/>
      </c:valAx>
      <c:valAx>
        <c:axId val="2139621832"/>
        <c:scaling>
          <c:orientation val="minMax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Secondary</a:t>
                </a:r>
                <a:r>
                  <a:rPr lang="en-US" sz="1800" baseline="0"/>
                  <a:t> Task Performance</a:t>
                </a:r>
                <a:endParaRPr lang="en-US" sz="18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4033351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Workload Prediction</c:v>
                </c:pt>
              </c:strCache>
            </c:strRef>
          </c:tx>
          <c:spPr>
            <a:ln w="47625">
              <a:noFill/>
            </a:ln>
          </c:spPr>
          <c:trendline>
            <c:trendlineType val="linear"/>
            <c:dispRSqr val="0"/>
            <c:dispEq val="0"/>
          </c:trendline>
          <c:xVal>
            <c:numRef>
              <c:f>Sheet1!$B$2:$B$11</c:f>
              <c:numCache>
                <c:formatCode>General</c:formatCode>
                <c:ptCount val="10"/>
                <c:pt idx="0">
                  <c:v>0.0</c:v>
                </c:pt>
                <c:pt idx="1">
                  <c:v>2.0</c:v>
                </c:pt>
                <c:pt idx="2">
                  <c:v>5.0</c:v>
                </c:pt>
                <c:pt idx="3">
                  <c:v>0.0</c:v>
                </c:pt>
                <c:pt idx="4">
                  <c:v>15.0</c:v>
                </c:pt>
                <c:pt idx="5">
                  <c:v>18.0</c:v>
                </c:pt>
                <c:pt idx="6">
                  <c:v>23.0</c:v>
                </c:pt>
                <c:pt idx="7">
                  <c:v>24.0</c:v>
                </c:pt>
                <c:pt idx="8">
                  <c:v>32.0</c:v>
                </c:pt>
                <c:pt idx="9">
                  <c:v>26.0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5.0</c:v>
                </c:pt>
                <c:pt idx="1">
                  <c:v>4.0</c:v>
                </c:pt>
                <c:pt idx="2">
                  <c:v>4.0</c:v>
                </c:pt>
                <c:pt idx="3">
                  <c:v>5.0</c:v>
                </c:pt>
                <c:pt idx="4">
                  <c:v>3.0</c:v>
                </c:pt>
                <c:pt idx="5">
                  <c:v>3.0</c:v>
                </c:pt>
                <c:pt idx="6">
                  <c:v>2.0</c:v>
                </c:pt>
                <c:pt idx="7">
                  <c:v>2.0</c:v>
                </c:pt>
                <c:pt idx="8">
                  <c:v>1.0</c:v>
                </c:pt>
                <c:pt idx="9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9097352"/>
        <c:axId val="2139102600"/>
      </c:scatterChart>
      <c:valAx>
        <c:axId val="2139097352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Secondary Task Performance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9102600"/>
        <c:crosses val="autoZero"/>
        <c:crossBetween val="midCat"/>
      </c:valAx>
      <c:valAx>
        <c:axId val="2139102600"/>
        <c:scaling>
          <c:orientation val="minMax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Workload</a:t>
                </a:r>
                <a:r>
                  <a:rPr lang="en-US" sz="1800" baseline="0"/>
                  <a:t> Prediction</a:t>
                </a:r>
                <a:endParaRPr lang="en-US" sz="18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909735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342DC3-B53B-814E-8239-9E37E00C5CA3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D61AB2-3C51-274F-A8ED-10727C1ED9E1}">
      <dgm:prSet phldrT="[Text]"/>
      <dgm:spPr/>
      <dgm:t>
        <a:bodyPr/>
        <a:lstStyle/>
        <a:p>
          <a:r>
            <a:rPr lang="en-US" dirty="0" smtClean="0"/>
            <a:t>Secondary Task</a:t>
          </a:r>
          <a:endParaRPr lang="en-US" dirty="0"/>
        </a:p>
      </dgm:t>
    </dgm:pt>
    <dgm:pt modelId="{99875E72-17E9-A846-87C5-CC54B8A12530}" type="parTrans" cxnId="{B635588F-CDE3-4B49-B4CF-4762954A0B90}">
      <dgm:prSet/>
      <dgm:spPr/>
      <dgm:t>
        <a:bodyPr/>
        <a:lstStyle/>
        <a:p>
          <a:endParaRPr lang="en-US"/>
        </a:p>
      </dgm:t>
    </dgm:pt>
    <dgm:pt modelId="{ED541D19-6004-3748-AB59-4DC5E77C8C58}" type="sibTrans" cxnId="{B635588F-CDE3-4B49-B4CF-4762954A0B90}">
      <dgm:prSet/>
      <dgm:spPr/>
      <dgm:t>
        <a:bodyPr/>
        <a:lstStyle/>
        <a:p>
          <a:endParaRPr lang="en-US"/>
        </a:p>
      </dgm:t>
    </dgm:pt>
    <dgm:pt modelId="{F226C824-D525-A64D-9142-06FEBBD88C59}">
      <dgm:prSet phldrT="[Text]"/>
      <dgm:spPr/>
      <dgm:t>
        <a:bodyPr/>
        <a:lstStyle/>
        <a:p>
          <a:r>
            <a:rPr lang="en-US" dirty="0" smtClean="0"/>
            <a:t>Operator</a:t>
          </a:r>
          <a:endParaRPr lang="en-US" dirty="0"/>
        </a:p>
      </dgm:t>
    </dgm:pt>
    <dgm:pt modelId="{1B213111-1D20-524D-80D4-27F65ADD3D40}" type="parTrans" cxnId="{03ACB56D-6E1B-3445-9FFC-32E4BF9F43D6}">
      <dgm:prSet/>
      <dgm:spPr/>
      <dgm:t>
        <a:bodyPr/>
        <a:lstStyle/>
        <a:p>
          <a:endParaRPr lang="en-US"/>
        </a:p>
      </dgm:t>
    </dgm:pt>
    <dgm:pt modelId="{45F8A527-1911-D143-81A6-6E9C40FAA2FA}" type="sibTrans" cxnId="{03ACB56D-6E1B-3445-9FFC-32E4BF9F43D6}">
      <dgm:prSet/>
      <dgm:spPr/>
      <dgm:t>
        <a:bodyPr/>
        <a:lstStyle/>
        <a:p>
          <a:endParaRPr lang="en-US"/>
        </a:p>
      </dgm:t>
    </dgm:pt>
    <dgm:pt modelId="{64D25FBD-BE6A-334C-8D59-738672092B8B}">
      <dgm:prSet phldrT="[Text]"/>
      <dgm:spPr/>
      <dgm:t>
        <a:bodyPr/>
        <a:lstStyle/>
        <a:p>
          <a:r>
            <a:rPr lang="en-US" dirty="0" smtClean="0"/>
            <a:t>Analyst</a:t>
          </a:r>
          <a:endParaRPr lang="en-US" dirty="0"/>
        </a:p>
      </dgm:t>
    </dgm:pt>
    <dgm:pt modelId="{8AC058B0-F970-364E-AEBF-D87DF5EF20D4}" type="parTrans" cxnId="{19AFE37E-D743-2146-BA58-981B0FB136ED}">
      <dgm:prSet/>
      <dgm:spPr/>
      <dgm:t>
        <a:bodyPr/>
        <a:lstStyle/>
        <a:p>
          <a:endParaRPr lang="en-US"/>
        </a:p>
      </dgm:t>
    </dgm:pt>
    <dgm:pt modelId="{B7E0B489-0E3E-5F41-8EA9-FDEEBD789091}" type="sibTrans" cxnId="{19AFE37E-D743-2146-BA58-981B0FB136ED}">
      <dgm:prSet/>
      <dgm:spPr/>
      <dgm:t>
        <a:bodyPr/>
        <a:lstStyle/>
        <a:p>
          <a:endParaRPr lang="en-US"/>
        </a:p>
      </dgm:t>
    </dgm:pt>
    <dgm:pt modelId="{F354C152-78BC-784A-BF72-EA6245F5A931}">
      <dgm:prSet phldrT="[Text]"/>
      <dgm:spPr/>
      <dgm:t>
        <a:bodyPr/>
        <a:lstStyle/>
        <a:p>
          <a:r>
            <a:rPr lang="en-US" dirty="0" smtClean="0"/>
            <a:t>Primary Task</a:t>
          </a:r>
          <a:endParaRPr lang="en-US" dirty="0"/>
        </a:p>
      </dgm:t>
    </dgm:pt>
    <dgm:pt modelId="{6BE12D4D-6834-EF49-BE1D-79B9AFC99501}" type="parTrans" cxnId="{62BACE47-13B5-2849-8E44-C444BA81174A}">
      <dgm:prSet/>
      <dgm:spPr/>
      <dgm:t>
        <a:bodyPr/>
        <a:lstStyle/>
        <a:p>
          <a:endParaRPr lang="en-US"/>
        </a:p>
      </dgm:t>
    </dgm:pt>
    <dgm:pt modelId="{C4EE4DD9-0450-A14F-A6A6-9C5F946C9C61}" type="sibTrans" cxnId="{62BACE47-13B5-2849-8E44-C444BA81174A}">
      <dgm:prSet/>
      <dgm:spPr/>
      <dgm:t>
        <a:bodyPr/>
        <a:lstStyle/>
        <a:p>
          <a:endParaRPr lang="en-US"/>
        </a:p>
      </dgm:t>
    </dgm:pt>
    <dgm:pt modelId="{A053F711-91A2-2742-9D95-34C9990250A9}">
      <dgm:prSet phldrT="[Text]"/>
      <dgm:spPr/>
      <dgm:t>
        <a:bodyPr/>
        <a:lstStyle/>
        <a:p>
          <a:r>
            <a:rPr lang="en-US" dirty="0" smtClean="0"/>
            <a:t>Spatial, Verbal, Cognitive</a:t>
          </a:r>
          <a:endParaRPr lang="en-US" dirty="0"/>
        </a:p>
      </dgm:t>
    </dgm:pt>
    <dgm:pt modelId="{33AC86D5-19F9-8E45-914D-4FF6FAED7B61}" type="parTrans" cxnId="{A23F0A46-9D89-544B-81AC-2B483EE29E4D}">
      <dgm:prSet/>
      <dgm:spPr/>
      <dgm:t>
        <a:bodyPr/>
        <a:lstStyle/>
        <a:p>
          <a:endParaRPr lang="en-US"/>
        </a:p>
      </dgm:t>
    </dgm:pt>
    <dgm:pt modelId="{EE9C6E37-18D4-3D4E-8859-577899F3BC83}" type="sibTrans" cxnId="{A23F0A46-9D89-544B-81AC-2B483EE29E4D}">
      <dgm:prSet/>
      <dgm:spPr/>
      <dgm:t>
        <a:bodyPr/>
        <a:lstStyle/>
        <a:p>
          <a:endParaRPr lang="en-US"/>
        </a:p>
      </dgm:t>
    </dgm:pt>
    <dgm:pt modelId="{03674B9E-BFD4-5647-B4EA-497DFCE88DF4}">
      <dgm:prSet phldrT="[Text]"/>
      <dgm:spPr/>
      <dgm:t>
        <a:bodyPr/>
        <a:lstStyle/>
        <a:p>
          <a:r>
            <a:rPr lang="en-US" dirty="0" smtClean="0"/>
            <a:t>Spatial and Verbal</a:t>
          </a:r>
          <a:endParaRPr lang="en-US" dirty="0"/>
        </a:p>
      </dgm:t>
    </dgm:pt>
    <dgm:pt modelId="{4E136D92-3AD2-C34A-8FE0-5FD379F3B688}" type="parTrans" cxnId="{C56D189D-7C8E-3942-A9B9-48AEBB34EF31}">
      <dgm:prSet/>
      <dgm:spPr/>
      <dgm:t>
        <a:bodyPr/>
        <a:lstStyle/>
        <a:p>
          <a:endParaRPr lang="en-US"/>
        </a:p>
      </dgm:t>
    </dgm:pt>
    <dgm:pt modelId="{E34B1203-BC7A-8F4E-89C4-707ACDEC0F11}" type="sibTrans" cxnId="{C56D189D-7C8E-3942-A9B9-48AEBB34EF31}">
      <dgm:prSet/>
      <dgm:spPr/>
      <dgm:t>
        <a:bodyPr/>
        <a:lstStyle/>
        <a:p>
          <a:endParaRPr lang="en-US"/>
        </a:p>
      </dgm:t>
    </dgm:pt>
    <dgm:pt modelId="{70346411-17EF-8947-96B6-58091E84CA1C}">
      <dgm:prSet phldrT="[Text]"/>
      <dgm:spPr/>
      <dgm:t>
        <a:bodyPr/>
        <a:lstStyle/>
        <a:p>
          <a:r>
            <a:rPr lang="en-US" dirty="0" smtClean="0"/>
            <a:t>Verbal and Cognitive</a:t>
          </a:r>
          <a:endParaRPr lang="en-US" dirty="0"/>
        </a:p>
      </dgm:t>
    </dgm:pt>
    <dgm:pt modelId="{56D8AAD0-9F79-2C4A-A154-3CC964849E52}" type="parTrans" cxnId="{8D109137-3B97-8E49-B1B2-B1BD864BCC75}">
      <dgm:prSet/>
      <dgm:spPr/>
      <dgm:t>
        <a:bodyPr/>
        <a:lstStyle/>
        <a:p>
          <a:endParaRPr lang="en-US"/>
        </a:p>
      </dgm:t>
    </dgm:pt>
    <dgm:pt modelId="{944AD3A8-32C7-774C-9718-317D33543E63}" type="sibTrans" cxnId="{8D109137-3B97-8E49-B1B2-B1BD864BCC75}">
      <dgm:prSet/>
      <dgm:spPr/>
      <dgm:t>
        <a:bodyPr/>
        <a:lstStyle/>
        <a:p>
          <a:endParaRPr lang="en-US"/>
        </a:p>
      </dgm:t>
    </dgm:pt>
    <dgm:pt modelId="{E91EF049-7F80-EF41-9463-1AA9B91A27D3}">
      <dgm:prSet phldrT="[Text]"/>
      <dgm:spPr/>
      <dgm:t>
        <a:bodyPr/>
        <a:lstStyle/>
        <a:p>
          <a:r>
            <a:rPr lang="en-US" dirty="0" smtClean="0"/>
            <a:t>Manager</a:t>
          </a:r>
          <a:endParaRPr lang="en-US" dirty="0"/>
        </a:p>
      </dgm:t>
    </dgm:pt>
    <dgm:pt modelId="{C66BDF95-8E27-8341-9EA3-F69FC418AFEC}" type="parTrans" cxnId="{B4FC8580-96E6-AC46-B860-AA6E7808CA34}">
      <dgm:prSet/>
      <dgm:spPr/>
      <dgm:t>
        <a:bodyPr/>
        <a:lstStyle/>
        <a:p>
          <a:endParaRPr lang="en-US"/>
        </a:p>
      </dgm:t>
    </dgm:pt>
    <dgm:pt modelId="{27D1FA44-9AD1-684D-B0FE-6A48970637BF}" type="sibTrans" cxnId="{B4FC8580-96E6-AC46-B860-AA6E7808CA34}">
      <dgm:prSet/>
      <dgm:spPr/>
      <dgm:t>
        <a:bodyPr/>
        <a:lstStyle/>
        <a:p>
          <a:endParaRPr lang="en-US"/>
        </a:p>
      </dgm:t>
    </dgm:pt>
    <dgm:pt modelId="{2B667376-6D2B-9F41-9C72-7D4AD9344F29}" type="pres">
      <dgm:prSet presAssocID="{B2342DC3-B53B-814E-8239-9E37E00C5CA3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8774B6-CCB4-4848-8F85-FEF8CA4DC0F0}" type="pres">
      <dgm:prSet presAssocID="{B2342DC3-B53B-814E-8239-9E37E00C5CA3}" presName="dummyMaxCanvas" presStyleCnt="0"/>
      <dgm:spPr/>
    </dgm:pt>
    <dgm:pt modelId="{D866D3BC-FB14-9C49-B2CD-C12A120BA75A}" type="pres">
      <dgm:prSet presAssocID="{B2342DC3-B53B-814E-8239-9E37E00C5CA3}" presName="parentComposite" presStyleCnt="0"/>
      <dgm:spPr/>
    </dgm:pt>
    <dgm:pt modelId="{6E2BD108-15B7-5049-9922-B49B058368BE}" type="pres">
      <dgm:prSet presAssocID="{B2342DC3-B53B-814E-8239-9E37E00C5CA3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C6A1C875-5CA2-E744-9C2B-C2DC5722B8C5}" type="pres">
      <dgm:prSet presAssocID="{B2342DC3-B53B-814E-8239-9E37E00C5CA3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881A127A-3A94-1646-9DBD-A5843C44FBC1}" type="pres">
      <dgm:prSet presAssocID="{B2342DC3-B53B-814E-8239-9E37E00C5CA3}" presName="childrenComposite" presStyleCnt="0"/>
      <dgm:spPr/>
    </dgm:pt>
    <dgm:pt modelId="{1BFD1FCB-5D59-9D43-B80F-4B036D04DE5F}" type="pres">
      <dgm:prSet presAssocID="{B2342DC3-B53B-814E-8239-9E37E00C5CA3}" presName="dummyMaxCanvas_ChildArea" presStyleCnt="0"/>
      <dgm:spPr/>
    </dgm:pt>
    <dgm:pt modelId="{C1807FF5-7351-2445-A376-CFBE1AB686BB}" type="pres">
      <dgm:prSet presAssocID="{B2342DC3-B53B-814E-8239-9E37E00C5CA3}" presName="fulcrum" presStyleLbl="alignAccFollowNode1" presStyleIdx="2" presStyleCnt="4"/>
      <dgm:spPr/>
    </dgm:pt>
    <dgm:pt modelId="{59ADC270-D24C-5744-90DE-614D886EDCA8}" type="pres">
      <dgm:prSet presAssocID="{B2342DC3-B53B-814E-8239-9E37E00C5CA3}" presName="balance_33" presStyleLbl="alignAccFollowNode1" presStyleIdx="3" presStyleCnt="4">
        <dgm:presLayoutVars>
          <dgm:bulletEnabled val="1"/>
        </dgm:presLayoutVars>
      </dgm:prSet>
      <dgm:spPr/>
    </dgm:pt>
    <dgm:pt modelId="{0B396A83-EF2F-7148-A0A1-D7EDC26A9387}" type="pres">
      <dgm:prSet presAssocID="{B2342DC3-B53B-814E-8239-9E37E00C5CA3}" presName="right_33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FAAD15-8CCC-1F4F-AF60-CAA19B2F6C35}" type="pres">
      <dgm:prSet presAssocID="{B2342DC3-B53B-814E-8239-9E37E00C5CA3}" presName="right_33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A8938-F9FE-D649-BC0D-A1C4809171C8}" type="pres">
      <dgm:prSet presAssocID="{B2342DC3-B53B-814E-8239-9E37E00C5CA3}" presName="right_33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D40B0-E222-C742-8974-7C61A8FD2A85}" type="pres">
      <dgm:prSet presAssocID="{B2342DC3-B53B-814E-8239-9E37E00C5CA3}" presName="left_33_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252F30-37FF-8043-B624-0751171CF28F}" type="pres">
      <dgm:prSet presAssocID="{B2342DC3-B53B-814E-8239-9E37E00C5CA3}" presName="left_33_2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A6F54-9EF5-B448-90B2-FD21285A3A3E}" type="pres">
      <dgm:prSet presAssocID="{B2342DC3-B53B-814E-8239-9E37E00C5CA3}" presName="left_33_3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AFE37E-D743-2146-BA58-981B0FB136ED}" srcId="{1ED61AB2-3C51-274F-A8ED-10727C1ED9E1}" destId="{64D25FBD-BE6A-334C-8D59-738672092B8B}" srcOrd="1" destOrd="0" parTransId="{8AC058B0-F970-364E-AEBF-D87DF5EF20D4}" sibTransId="{B7E0B489-0E3E-5F41-8EA9-FDEEBD789091}"/>
    <dgm:cxn modelId="{C56D189D-7C8E-3942-A9B9-48AEBB34EF31}" srcId="{F354C152-78BC-784A-BF72-EA6245F5A931}" destId="{03674B9E-BFD4-5647-B4EA-497DFCE88DF4}" srcOrd="1" destOrd="0" parTransId="{4E136D92-3AD2-C34A-8FE0-5FD379F3B688}" sibTransId="{E34B1203-BC7A-8F4E-89C4-707ACDEC0F11}"/>
    <dgm:cxn modelId="{65CFEEA0-6554-644D-944E-B7754F624654}" type="presOf" srcId="{64D25FBD-BE6A-334C-8D59-738672092B8B}" destId="{E6252F30-37FF-8043-B624-0751171CF28F}" srcOrd="0" destOrd="0" presId="urn:microsoft.com/office/officeart/2005/8/layout/balance1"/>
    <dgm:cxn modelId="{62BACE47-13B5-2849-8E44-C444BA81174A}" srcId="{B2342DC3-B53B-814E-8239-9E37E00C5CA3}" destId="{F354C152-78BC-784A-BF72-EA6245F5A931}" srcOrd="1" destOrd="0" parTransId="{6BE12D4D-6834-EF49-BE1D-79B9AFC99501}" sibTransId="{C4EE4DD9-0450-A14F-A6A6-9C5F946C9C61}"/>
    <dgm:cxn modelId="{12CA5723-665E-A54A-9C1B-8D6A36844A68}" type="presOf" srcId="{03674B9E-BFD4-5647-B4EA-497DFCE88DF4}" destId="{21FAAD15-8CCC-1F4F-AF60-CAA19B2F6C35}" srcOrd="0" destOrd="0" presId="urn:microsoft.com/office/officeart/2005/8/layout/balance1"/>
    <dgm:cxn modelId="{831D5905-B33E-2A4E-8B44-0B40C1337824}" type="presOf" srcId="{B2342DC3-B53B-814E-8239-9E37E00C5CA3}" destId="{2B667376-6D2B-9F41-9C72-7D4AD9344F29}" srcOrd="0" destOrd="0" presId="urn:microsoft.com/office/officeart/2005/8/layout/balance1"/>
    <dgm:cxn modelId="{B635588F-CDE3-4B49-B4CF-4762954A0B90}" srcId="{B2342DC3-B53B-814E-8239-9E37E00C5CA3}" destId="{1ED61AB2-3C51-274F-A8ED-10727C1ED9E1}" srcOrd="0" destOrd="0" parTransId="{99875E72-17E9-A846-87C5-CC54B8A12530}" sibTransId="{ED541D19-6004-3748-AB59-4DC5E77C8C58}"/>
    <dgm:cxn modelId="{DBC4CA0F-4E14-BD4A-9711-4B1437A76CED}" type="presOf" srcId="{E91EF049-7F80-EF41-9463-1AA9B91A27D3}" destId="{879A6F54-9EF5-B448-90B2-FD21285A3A3E}" srcOrd="0" destOrd="0" presId="urn:microsoft.com/office/officeart/2005/8/layout/balance1"/>
    <dgm:cxn modelId="{03ACB56D-6E1B-3445-9FFC-32E4BF9F43D6}" srcId="{1ED61AB2-3C51-274F-A8ED-10727C1ED9E1}" destId="{F226C824-D525-A64D-9142-06FEBBD88C59}" srcOrd="0" destOrd="0" parTransId="{1B213111-1D20-524D-80D4-27F65ADD3D40}" sibTransId="{45F8A527-1911-D143-81A6-6E9C40FAA2FA}"/>
    <dgm:cxn modelId="{8899B7B6-51F6-BD40-86ED-FBF4EE1DE504}" type="presOf" srcId="{70346411-17EF-8947-96B6-58091E84CA1C}" destId="{070A8938-F9FE-D649-BC0D-A1C4809171C8}" srcOrd="0" destOrd="0" presId="urn:microsoft.com/office/officeart/2005/8/layout/balance1"/>
    <dgm:cxn modelId="{9E4AF397-DF6D-0A4F-9634-B7AFE76E7E1D}" type="presOf" srcId="{1ED61AB2-3C51-274F-A8ED-10727C1ED9E1}" destId="{6E2BD108-15B7-5049-9922-B49B058368BE}" srcOrd="0" destOrd="0" presId="urn:microsoft.com/office/officeart/2005/8/layout/balance1"/>
    <dgm:cxn modelId="{94163F05-AFE8-944E-9E28-BFD495AD3261}" type="presOf" srcId="{F226C824-D525-A64D-9142-06FEBBD88C59}" destId="{E13D40B0-E222-C742-8974-7C61A8FD2A85}" srcOrd="0" destOrd="0" presId="urn:microsoft.com/office/officeart/2005/8/layout/balance1"/>
    <dgm:cxn modelId="{B4FC8580-96E6-AC46-B860-AA6E7808CA34}" srcId="{1ED61AB2-3C51-274F-A8ED-10727C1ED9E1}" destId="{E91EF049-7F80-EF41-9463-1AA9B91A27D3}" srcOrd="2" destOrd="0" parTransId="{C66BDF95-8E27-8341-9EA3-F69FC418AFEC}" sibTransId="{27D1FA44-9AD1-684D-B0FE-6A48970637BF}"/>
    <dgm:cxn modelId="{038214B3-34F5-524C-9488-227C2560B5A3}" type="presOf" srcId="{A053F711-91A2-2742-9D95-34C9990250A9}" destId="{0B396A83-EF2F-7148-A0A1-D7EDC26A9387}" srcOrd="0" destOrd="0" presId="urn:microsoft.com/office/officeart/2005/8/layout/balance1"/>
    <dgm:cxn modelId="{8D109137-3B97-8E49-B1B2-B1BD864BCC75}" srcId="{F354C152-78BC-784A-BF72-EA6245F5A931}" destId="{70346411-17EF-8947-96B6-58091E84CA1C}" srcOrd="2" destOrd="0" parTransId="{56D8AAD0-9F79-2C4A-A154-3CC964849E52}" sibTransId="{944AD3A8-32C7-774C-9718-317D33543E63}"/>
    <dgm:cxn modelId="{A23F0A46-9D89-544B-81AC-2B483EE29E4D}" srcId="{F354C152-78BC-784A-BF72-EA6245F5A931}" destId="{A053F711-91A2-2742-9D95-34C9990250A9}" srcOrd="0" destOrd="0" parTransId="{33AC86D5-19F9-8E45-914D-4FF6FAED7B61}" sibTransId="{EE9C6E37-18D4-3D4E-8859-577899F3BC83}"/>
    <dgm:cxn modelId="{ED03C175-AA91-2F45-AC12-02953801CC9E}" type="presOf" srcId="{F354C152-78BC-784A-BF72-EA6245F5A931}" destId="{C6A1C875-5CA2-E744-9C2B-C2DC5722B8C5}" srcOrd="0" destOrd="0" presId="urn:microsoft.com/office/officeart/2005/8/layout/balance1"/>
    <dgm:cxn modelId="{59C4AA11-2DA9-BA47-82CB-C2CCFCA4A7F1}" type="presParOf" srcId="{2B667376-6D2B-9F41-9C72-7D4AD9344F29}" destId="{858774B6-CCB4-4848-8F85-FEF8CA4DC0F0}" srcOrd="0" destOrd="0" presId="urn:microsoft.com/office/officeart/2005/8/layout/balance1"/>
    <dgm:cxn modelId="{9313DA0B-33E7-1448-B495-CD0140EED1A4}" type="presParOf" srcId="{2B667376-6D2B-9F41-9C72-7D4AD9344F29}" destId="{D866D3BC-FB14-9C49-B2CD-C12A120BA75A}" srcOrd="1" destOrd="0" presId="urn:microsoft.com/office/officeart/2005/8/layout/balance1"/>
    <dgm:cxn modelId="{304E47CE-42F0-5041-A058-DA6155919812}" type="presParOf" srcId="{D866D3BC-FB14-9C49-B2CD-C12A120BA75A}" destId="{6E2BD108-15B7-5049-9922-B49B058368BE}" srcOrd="0" destOrd="0" presId="urn:microsoft.com/office/officeart/2005/8/layout/balance1"/>
    <dgm:cxn modelId="{2637EB55-8241-784B-B22B-2D8BDB399EA9}" type="presParOf" srcId="{D866D3BC-FB14-9C49-B2CD-C12A120BA75A}" destId="{C6A1C875-5CA2-E744-9C2B-C2DC5722B8C5}" srcOrd="1" destOrd="0" presId="urn:microsoft.com/office/officeart/2005/8/layout/balance1"/>
    <dgm:cxn modelId="{041B4AB3-616E-284B-9967-C7D658B88B09}" type="presParOf" srcId="{2B667376-6D2B-9F41-9C72-7D4AD9344F29}" destId="{881A127A-3A94-1646-9DBD-A5843C44FBC1}" srcOrd="2" destOrd="0" presId="urn:microsoft.com/office/officeart/2005/8/layout/balance1"/>
    <dgm:cxn modelId="{0E4FD9B7-D019-7A47-9A09-0A0F13AB5747}" type="presParOf" srcId="{881A127A-3A94-1646-9DBD-A5843C44FBC1}" destId="{1BFD1FCB-5D59-9D43-B80F-4B036D04DE5F}" srcOrd="0" destOrd="0" presId="urn:microsoft.com/office/officeart/2005/8/layout/balance1"/>
    <dgm:cxn modelId="{3C5DD6B4-1CCE-9647-A424-127CFD3CA115}" type="presParOf" srcId="{881A127A-3A94-1646-9DBD-A5843C44FBC1}" destId="{C1807FF5-7351-2445-A376-CFBE1AB686BB}" srcOrd="1" destOrd="0" presId="urn:microsoft.com/office/officeart/2005/8/layout/balance1"/>
    <dgm:cxn modelId="{9200FC38-07B4-B343-A283-B925B255BE71}" type="presParOf" srcId="{881A127A-3A94-1646-9DBD-A5843C44FBC1}" destId="{59ADC270-D24C-5744-90DE-614D886EDCA8}" srcOrd="2" destOrd="0" presId="urn:microsoft.com/office/officeart/2005/8/layout/balance1"/>
    <dgm:cxn modelId="{A8CEE892-3183-274B-B871-625E3FA3D562}" type="presParOf" srcId="{881A127A-3A94-1646-9DBD-A5843C44FBC1}" destId="{0B396A83-EF2F-7148-A0A1-D7EDC26A9387}" srcOrd="3" destOrd="0" presId="urn:microsoft.com/office/officeart/2005/8/layout/balance1"/>
    <dgm:cxn modelId="{C83FFA9A-C45C-A049-A83F-2C6B887938AC}" type="presParOf" srcId="{881A127A-3A94-1646-9DBD-A5843C44FBC1}" destId="{21FAAD15-8CCC-1F4F-AF60-CAA19B2F6C35}" srcOrd="4" destOrd="0" presId="urn:microsoft.com/office/officeart/2005/8/layout/balance1"/>
    <dgm:cxn modelId="{A5DAB5EB-EDD2-F941-8725-E53DE0B7C14C}" type="presParOf" srcId="{881A127A-3A94-1646-9DBD-A5843C44FBC1}" destId="{070A8938-F9FE-D649-BC0D-A1C4809171C8}" srcOrd="5" destOrd="0" presId="urn:microsoft.com/office/officeart/2005/8/layout/balance1"/>
    <dgm:cxn modelId="{45CC7DAF-3EAC-9C49-BD69-7A9865E5BF02}" type="presParOf" srcId="{881A127A-3A94-1646-9DBD-A5843C44FBC1}" destId="{E13D40B0-E222-C742-8974-7C61A8FD2A85}" srcOrd="6" destOrd="0" presId="urn:microsoft.com/office/officeart/2005/8/layout/balance1"/>
    <dgm:cxn modelId="{C205EBA3-9883-5E4C-B21B-7B98B0ED1FE5}" type="presParOf" srcId="{881A127A-3A94-1646-9DBD-A5843C44FBC1}" destId="{E6252F30-37FF-8043-B624-0751171CF28F}" srcOrd="7" destOrd="0" presId="urn:microsoft.com/office/officeart/2005/8/layout/balance1"/>
    <dgm:cxn modelId="{2BB485E8-E2FE-DA41-BCC4-2E30889EBD41}" type="presParOf" srcId="{881A127A-3A94-1646-9DBD-A5843C44FBC1}" destId="{879A6F54-9EF5-B448-90B2-FD21285A3A3E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342DC3-B53B-814E-8239-9E37E00C5CA3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D61AB2-3C51-274F-A8ED-10727C1ED9E1}">
      <dgm:prSet phldrT="[Text]"/>
      <dgm:spPr/>
      <dgm:t>
        <a:bodyPr/>
        <a:lstStyle/>
        <a:p>
          <a:r>
            <a:rPr lang="en-US" dirty="0" smtClean="0"/>
            <a:t>Secondary Task</a:t>
          </a:r>
          <a:endParaRPr lang="en-US" dirty="0"/>
        </a:p>
      </dgm:t>
    </dgm:pt>
    <dgm:pt modelId="{99875E72-17E9-A846-87C5-CC54B8A12530}" type="parTrans" cxnId="{B635588F-CDE3-4B49-B4CF-4762954A0B90}">
      <dgm:prSet/>
      <dgm:spPr/>
      <dgm:t>
        <a:bodyPr/>
        <a:lstStyle/>
        <a:p>
          <a:endParaRPr lang="en-US"/>
        </a:p>
      </dgm:t>
    </dgm:pt>
    <dgm:pt modelId="{ED541D19-6004-3748-AB59-4DC5E77C8C58}" type="sibTrans" cxnId="{B635588F-CDE3-4B49-B4CF-4762954A0B90}">
      <dgm:prSet/>
      <dgm:spPr/>
      <dgm:t>
        <a:bodyPr/>
        <a:lstStyle/>
        <a:p>
          <a:endParaRPr lang="en-US"/>
        </a:p>
      </dgm:t>
    </dgm:pt>
    <dgm:pt modelId="{F226C824-D525-A64D-9142-06FEBBD88C59}">
      <dgm:prSet phldrT="[Text]"/>
      <dgm:spPr/>
      <dgm:t>
        <a:bodyPr/>
        <a:lstStyle/>
        <a:p>
          <a:r>
            <a:rPr lang="en-US" dirty="0" smtClean="0"/>
            <a:t>Operator</a:t>
          </a:r>
          <a:endParaRPr lang="en-US" dirty="0"/>
        </a:p>
      </dgm:t>
    </dgm:pt>
    <dgm:pt modelId="{1B213111-1D20-524D-80D4-27F65ADD3D40}" type="parTrans" cxnId="{03ACB56D-6E1B-3445-9FFC-32E4BF9F43D6}">
      <dgm:prSet/>
      <dgm:spPr/>
      <dgm:t>
        <a:bodyPr/>
        <a:lstStyle/>
        <a:p>
          <a:endParaRPr lang="en-US"/>
        </a:p>
      </dgm:t>
    </dgm:pt>
    <dgm:pt modelId="{45F8A527-1911-D143-81A6-6E9C40FAA2FA}" type="sibTrans" cxnId="{03ACB56D-6E1B-3445-9FFC-32E4BF9F43D6}">
      <dgm:prSet/>
      <dgm:spPr/>
      <dgm:t>
        <a:bodyPr/>
        <a:lstStyle/>
        <a:p>
          <a:endParaRPr lang="en-US"/>
        </a:p>
      </dgm:t>
    </dgm:pt>
    <dgm:pt modelId="{64D25FBD-BE6A-334C-8D59-738672092B8B}">
      <dgm:prSet phldrT="[Text]"/>
      <dgm:spPr/>
      <dgm:t>
        <a:bodyPr/>
        <a:lstStyle/>
        <a:p>
          <a:r>
            <a:rPr lang="en-US" dirty="0" smtClean="0"/>
            <a:t>Analyst</a:t>
          </a:r>
          <a:endParaRPr lang="en-US" dirty="0"/>
        </a:p>
      </dgm:t>
    </dgm:pt>
    <dgm:pt modelId="{8AC058B0-F970-364E-AEBF-D87DF5EF20D4}" type="parTrans" cxnId="{19AFE37E-D743-2146-BA58-981B0FB136ED}">
      <dgm:prSet/>
      <dgm:spPr/>
      <dgm:t>
        <a:bodyPr/>
        <a:lstStyle/>
        <a:p>
          <a:endParaRPr lang="en-US"/>
        </a:p>
      </dgm:t>
    </dgm:pt>
    <dgm:pt modelId="{B7E0B489-0E3E-5F41-8EA9-FDEEBD789091}" type="sibTrans" cxnId="{19AFE37E-D743-2146-BA58-981B0FB136ED}">
      <dgm:prSet/>
      <dgm:spPr/>
      <dgm:t>
        <a:bodyPr/>
        <a:lstStyle/>
        <a:p>
          <a:endParaRPr lang="en-US"/>
        </a:p>
      </dgm:t>
    </dgm:pt>
    <dgm:pt modelId="{F354C152-78BC-784A-BF72-EA6245F5A931}">
      <dgm:prSet phldrT="[Text]"/>
      <dgm:spPr/>
      <dgm:t>
        <a:bodyPr/>
        <a:lstStyle/>
        <a:p>
          <a:r>
            <a:rPr lang="en-US" dirty="0" smtClean="0"/>
            <a:t>Primary Task</a:t>
          </a:r>
          <a:endParaRPr lang="en-US" dirty="0"/>
        </a:p>
      </dgm:t>
    </dgm:pt>
    <dgm:pt modelId="{6BE12D4D-6834-EF49-BE1D-79B9AFC99501}" type="parTrans" cxnId="{62BACE47-13B5-2849-8E44-C444BA81174A}">
      <dgm:prSet/>
      <dgm:spPr/>
      <dgm:t>
        <a:bodyPr/>
        <a:lstStyle/>
        <a:p>
          <a:endParaRPr lang="en-US"/>
        </a:p>
      </dgm:t>
    </dgm:pt>
    <dgm:pt modelId="{C4EE4DD9-0450-A14F-A6A6-9C5F946C9C61}" type="sibTrans" cxnId="{62BACE47-13B5-2849-8E44-C444BA81174A}">
      <dgm:prSet/>
      <dgm:spPr/>
      <dgm:t>
        <a:bodyPr/>
        <a:lstStyle/>
        <a:p>
          <a:endParaRPr lang="en-US"/>
        </a:p>
      </dgm:t>
    </dgm:pt>
    <dgm:pt modelId="{A053F711-91A2-2742-9D95-34C9990250A9}">
      <dgm:prSet phldrT="[Text]"/>
      <dgm:spPr/>
      <dgm:t>
        <a:bodyPr/>
        <a:lstStyle/>
        <a:p>
          <a:r>
            <a:rPr lang="en-US" dirty="0" smtClean="0"/>
            <a:t>Spatial, Verbal, Cognitive</a:t>
          </a:r>
          <a:endParaRPr lang="en-US" dirty="0"/>
        </a:p>
      </dgm:t>
    </dgm:pt>
    <dgm:pt modelId="{33AC86D5-19F9-8E45-914D-4FF6FAED7B61}" type="parTrans" cxnId="{A23F0A46-9D89-544B-81AC-2B483EE29E4D}">
      <dgm:prSet/>
      <dgm:spPr/>
      <dgm:t>
        <a:bodyPr/>
        <a:lstStyle/>
        <a:p>
          <a:endParaRPr lang="en-US"/>
        </a:p>
      </dgm:t>
    </dgm:pt>
    <dgm:pt modelId="{EE9C6E37-18D4-3D4E-8859-577899F3BC83}" type="sibTrans" cxnId="{A23F0A46-9D89-544B-81AC-2B483EE29E4D}">
      <dgm:prSet/>
      <dgm:spPr/>
      <dgm:t>
        <a:bodyPr/>
        <a:lstStyle/>
        <a:p>
          <a:endParaRPr lang="en-US"/>
        </a:p>
      </dgm:t>
    </dgm:pt>
    <dgm:pt modelId="{03674B9E-BFD4-5647-B4EA-497DFCE88DF4}">
      <dgm:prSet phldrT="[Text]"/>
      <dgm:spPr/>
      <dgm:t>
        <a:bodyPr/>
        <a:lstStyle/>
        <a:p>
          <a:r>
            <a:rPr lang="en-US" dirty="0" smtClean="0"/>
            <a:t>Spatial and Verbal</a:t>
          </a:r>
          <a:endParaRPr lang="en-US" dirty="0"/>
        </a:p>
      </dgm:t>
    </dgm:pt>
    <dgm:pt modelId="{4E136D92-3AD2-C34A-8FE0-5FD379F3B688}" type="parTrans" cxnId="{C56D189D-7C8E-3942-A9B9-48AEBB34EF31}">
      <dgm:prSet/>
      <dgm:spPr/>
      <dgm:t>
        <a:bodyPr/>
        <a:lstStyle/>
        <a:p>
          <a:endParaRPr lang="en-US"/>
        </a:p>
      </dgm:t>
    </dgm:pt>
    <dgm:pt modelId="{E34B1203-BC7A-8F4E-89C4-707ACDEC0F11}" type="sibTrans" cxnId="{C56D189D-7C8E-3942-A9B9-48AEBB34EF31}">
      <dgm:prSet/>
      <dgm:spPr/>
      <dgm:t>
        <a:bodyPr/>
        <a:lstStyle/>
        <a:p>
          <a:endParaRPr lang="en-US"/>
        </a:p>
      </dgm:t>
    </dgm:pt>
    <dgm:pt modelId="{70346411-17EF-8947-96B6-58091E84CA1C}">
      <dgm:prSet phldrT="[Text]"/>
      <dgm:spPr/>
      <dgm:t>
        <a:bodyPr/>
        <a:lstStyle/>
        <a:p>
          <a:r>
            <a:rPr lang="en-US" dirty="0" smtClean="0"/>
            <a:t>Verbal and Cognitive</a:t>
          </a:r>
          <a:endParaRPr lang="en-US" dirty="0"/>
        </a:p>
      </dgm:t>
    </dgm:pt>
    <dgm:pt modelId="{56D8AAD0-9F79-2C4A-A154-3CC964849E52}" type="parTrans" cxnId="{8D109137-3B97-8E49-B1B2-B1BD864BCC75}">
      <dgm:prSet/>
      <dgm:spPr/>
      <dgm:t>
        <a:bodyPr/>
        <a:lstStyle/>
        <a:p>
          <a:endParaRPr lang="en-US"/>
        </a:p>
      </dgm:t>
    </dgm:pt>
    <dgm:pt modelId="{944AD3A8-32C7-774C-9718-317D33543E63}" type="sibTrans" cxnId="{8D109137-3B97-8E49-B1B2-B1BD864BCC75}">
      <dgm:prSet/>
      <dgm:spPr/>
      <dgm:t>
        <a:bodyPr/>
        <a:lstStyle/>
        <a:p>
          <a:endParaRPr lang="en-US"/>
        </a:p>
      </dgm:t>
    </dgm:pt>
    <dgm:pt modelId="{E91EF049-7F80-EF41-9463-1AA9B91A27D3}">
      <dgm:prSet phldrT="[Text]"/>
      <dgm:spPr/>
      <dgm:t>
        <a:bodyPr/>
        <a:lstStyle/>
        <a:p>
          <a:r>
            <a:rPr lang="en-US" dirty="0" smtClean="0"/>
            <a:t>Manager</a:t>
          </a:r>
          <a:endParaRPr lang="en-US" dirty="0"/>
        </a:p>
      </dgm:t>
    </dgm:pt>
    <dgm:pt modelId="{C66BDF95-8E27-8341-9EA3-F69FC418AFEC}" type="parTrans" cxnId="{B4FC8580-96E6-AC46-B860-AA6E7808CA34}">
      <dgm:prSet/>
      <dgm:spPr/>
      <dgm:t>
        <a:bodyPr/>
        <a:lstStyle/>
        <a:p>
          <a:endParaRPr lang="en-US"/>
        </a:p>
      </dgm:t>
    </dgm:pt>
    <dgm:pt modelId="{27D1FA44-9AD1-684D-B0FE-6A48970637BF}" type="sibTrans" cxnId="{B4FC8580-96E6-AC46-B860-AA6E7808CA34}">
      <dgm:prSet/>
      <dgm:spPr/>
      <dgm:t>
        <a:bodyPr/>
        <a:lstStyle/>
        <a:p>
          <a:endParaRPr lang="en-US"/>
        </a:p>
      </dgm:t>
    </dgm:pt>
    <dgm:pt modelId="{2B667376-6D2B-9F41-9C72-7D4AD9344F29}" type="pres">
      <dgm:prSet presAssocID="{B2342DC3-B53B-814E-8239-9E37E00C5CA3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8774B6-CCB4-4848-8F85-FEF8CA4DC0F0}" type="pres">
      <dgm:prSet presAssocID="{B2342DC3-B53B-814E-8239-9E37E00C5CA3}" presName="dummyMaxCanvas" presStyleCnt="0"/>
      <dgm:spPr/>
    </dgm:pt>
    <dgm:pt modelId="{D866D3BC-FB14-9C49-B2CD-C12A120BA75A}" type="pres">
      <dgm:prSet presAssocID="{B2342DC3-B53B-814E-8239-9E37E00C5CA3}" presName="parentComposite" presStyleCnt="0"/>
      <dgm:spPr/>
    </dgm:pt>
    <dgm:pt modelId="{6E2BD108-15B7-5049-9922-B49B058368BE}" type="pres">
      <dgm:prSet presAssocID="{B2342DC3-B53B-814E-8239-9E37E00C5CA3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C6A1C875-5CA2-E744-9C2B-C2DC5722B8C5}" type="pres">
      <dgm:prSet presAssocID="{B2342DC3-B53B-814E-8239-9E37E00C5CA3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881A127A-3A94-1646-9DBD-A5843C44FBC1}" type="pres">
      <dgm:prSet presAssocID="{B2342DC3-B53B-814E-8239-9E37E00C5CA3}" presName="childrenComposite" presStyleCnt="0"/>
      <dgm:spPr/>
    </dgm:pt>
    <dgm:pt modelId="{1BFD1FCB-5D59-9D43-B80F-4B036D04DE5F}" type="pres">
      <dgm:prSet presAssocID="{B2342DC3-B53B-814E-8239-9E37E00C5CA3}" presName="dummyMaxCanvas_ChildArea" presStyleCnt="0"/>
      <dgm:spPr/>
    </dgm:pt>
    <dgm:pt modelId="{C1807FF5-7351-2445-A376-CFBE1AB686BB}" type="pres">
      <dgm:prSet presAssocID="{B2342DC3-B53B-814E-8239-9E37E00C5CA3}" presName="fulcrum" presStyleLbl="alignAccFollowNode1" presStyleIdx="2" presStyleCnt="4"/>
      <dgm:spPr/>
    </dgm:pt>
    <dgm:pt modelId="{59ADC270-D24C-5744-90DE-614D886EDCA8}" type="pres">
      <dgm:prSet presAssocID="{B2342DC3-B53B-814E-8239-9E37E00C5CA3}" presName="balance_33" presStyleLbl="alignAccFollowNode1" presStyleIdx="3" presStyleCnt="4">
        <dgm:presLayoutVars>
          <dgm:bulletEnabled val="1"/>
        </dgm:presLayoutVars>
      </dgm:prSet>
      <dgm:spPr/>
    </dgm:pt>
    <dgm:pt modelId="{0B396A83-EF2F-7148-A0A1-D7EDC26A9387}" type="pres">
      <dgm:prSet presAssocID="{B2342DC3-B53B-814E-8239-9E37E00C5CA3}" presName="right_33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FAAD15-8CCC-1F4F-AF60-CAA19B2F6C35}" type="pres">
      <dgm:prSet presAssocID="{B2342DC3-B53B-814E-8239-9E37E00C5CA3}" presName="right_33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A8938-F9FE-D649-BC0D-A1C4809171C8}" type="pres">
      <dgm:prSet presAssocID="{B2342DC3-B53B-814E-8239-9E37E00C5CA3}" presName="right_33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D40B0-E222-C742-8974-7C61A8FD2A85}" type="pres">
      <dgm:prSet presAssocID="{B2342DC3-B53B-814E-8239-9E37E00C5CA3}" presName="left_33_1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252F30-37FF-8043-B624-0751171CF28F}" type="pres">
      <dgm:prSet presAssocID="{B2342DC3-B53B-814E-8239-9E37E00C5CA3}" presName="left_33_2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A6F54-9EF5-B448-90B2-FD21285A3A3E}" type="pres">
      <dgm:prSet presAssocID="{B2342DC3-B53B-814E-8239-9E37E00C5CA3}" presName="left_33_3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AFE37E-D743-2146-BA58-981B0FB136ED}" srcId="{1ED61AB2-3C51-274F-A8ED-10727C1ED9E1}" destId="{64D25FBD-BE6A-334C-8D59-738672092B8B}" srcOrd="1" destOrd="0" parTransId="{8AC058B0-F970-364E-AEBF-D87DF5EF20D4}" sibTransId="{B7E0B489-0E3E-5F41-8EA9-FDEEBD789091}"/>
    <dgm:cxn modelId="{16A2DA88-2E6C-4547-83B4-3E0B2563BE52}" type="presOf" srcId="{E91EF049-7F80-EF41-9463-1AA9B91A27D3}" destId="{879A6F54-9EF5-B448-90B2-FD21285A3A3E}" srcOrd="0" destOrd="0" presId="urn:microsoft.com/office/officeart/2005/8/layout/balance1"/>
    <dgm:cxn modelId="{C56D189D-7C8E-3942-A9B9-48AEBB34EF31}" srcId="{F354C152-78BC-784A-BF72-EA6245F5A931}" destId="{03674B9E-BFD4-5647-B4EA-497DFCE88DF4}" srcOrd="1" destOrd="0" parTransId="{4E136D92-3AD2-C34A-8FE0-5FD379F3B688}" sibTransId="{E34B1203-BC7A-8F4E-89C4-707ACDEC0F11}"/>
    <dgm:cxn modelId="{46559C6C-28E1-0D45-A473-B3CA94898957}" type="presOf" srcId="{F226C824-D525-A64D-9142-06FEBBD88C59}" destId="{E13D40B0-E222-C742-8974-7C61A8FD2A85}" srcOrd="0" destOrd="0" presId="urn:microsoft.com/office/officeart/2005/8/layout/balance1"/>
    <dgm:cxn modelId="{62BACE47-13B5-2849-8E44-C444BA81174A}" srcId="{B2342DC3-B53B-814E-8239-9E37E00C5CA3}" destId="{F354C152-78BC-784A-BF72-EA6245F5A931}" srcOrd="1" destOrd="0" parTransId="{6BE12D4D-6834-EF49-BE1D-79B9AFC99501}" sibTransId="{C4EE4DD9-0450-A14F-A6A6-9C5F946C9C61}"/>
    <dgm:cxn modelId="{0FFF978F-4A82-0D4B-85F7-94A787B14F67}" type="presOf" srcId="{B2342DC3-B53B-814E-8239-9E37E00C5CA3}" destId="{2B667376-6D2B-9F41-9C72-7D4AD9344F29}" srcOrd="0" destOrd="0" presId="urn:microsoft.com/office/officeart/2005/8/layout/balance1"/>
    <dgm:cxn modelId="{BF98D341-FC74-D24A-AEB9-53E655547080}" type="presOf" srcId="{70346411-17EF-8947-96B6-58091E84CA1C}" destId="{070A8938-F9FE-D649-BC0D-A1C4809171C8}" srcOrd="0" destOrd="0" presId="urn:microsoft.com/office/officeart/2005/8/layout/balance1"/>
    <dgm:cxn modelId="{B635588F-CDE3-4B49-B4CF-4762954A0B90}" srcId="{B2342DC3-B53B-814E-8239-9E37E00C5CA3}" destId="{1ED61AB2-3C51-274F-A8ED-10727C1ED9E1}" srcOrd="0" destOrd="0" parTransId="{99875E72-17E9-A846-87C5-CC54B8A12530}" sibTransId="{ED541D19-6004-3748-AB59-4DC5E77C8C58}"/>
    <dgm:cxn modelId="{4E5C9B44-57DF-B248-BAE7-29BD1EF1E397}" type="presOf" srcId="{1ED61AB2-3C51-274F-A8ED-10727C1ED9E1}" destId="{6E2BD108-15B7-5049-9922-B49B058368BE}" srcOrd="0" destOrd="0" presId="urn:microsoft.com/office/officeart/2005/8/layout/balance1"/>
    <dgm:cxn modelId="{A6A88423-1B18-CE48-BDFC-9C5AF99D0F88}" type="presOf" srcId="{64D25FBD-BE6A-334C-8D59-738672092B8B}" destId="{E6252F30-37FF-8043-B624-0751171CF28F}" srcOrd="0" destOrd="0" presId="urn:microsoft.com/office/officeart/2005/8/layout/balance1"/>
    <dgm:cxn modelId="{03ACB56D-6E1B-3445-9FFC-32E4BF9F43D6}" srcId="{1ED61AB2-3C51-274F-A8ED-10727C1ED9E1}" destId="{F226C824-D525-A64D-9142-06FEBBD88C59}" srcOrd="0" destOrd="0" parTransId="{1B213111-1D20-524D-80D4-27F65ADD3D40}" sibTransId="{45F8A527-1911-D143-81A6-6E9C40FAA2FA}"/>
    <dgm:cxn modelId="{40B0079B-2E0A-C345-9EE0-99D37F48CA2A}" type="presOf" srcId="{F354C152-78BC-784A-BF72-EA6245F5A931}" destId="{C6A1C875-5CA2-E744-9C2B-C2DC5722B8C5}" srcOrd="0" destOrd="0" presId="urn:microsoft.com/office/officeart/2005/8/layout/balance1"/>
    <dgm:cxn modelId="{B4FC8580-96E6-AC46-B860-AA6E7808CA34}" srcId="{1ED61AB2-3C51-274F-A8ED-10727C1ED9E1}" destId="{E91EF049-7F80-EF41-9463-1AA9B91A27D3}" srcOrd="2" destOrd="0" parTransId="{C66BDF95-8E27-8341-9EA3-F69FC418AFEC}" sibTransId="{27D1FA44-9AD1-684D-B0FE-6A48970637BF}"/>
    <dgm:cxn modelId="{8D109137-3B97-8E49-B1B2-B1BD864BCC75}" srcId="{F354C152-78BC-784A-BF72-EA6245F5A931}" destId="{70346411-17EF-8947-96B6-58091E84CA1C}" srcOrd="2" destOrd="0" parTransId="{56D8AAD0-9F79-2C4A-A154-3CC964849E52}" sibTransId="{944AD3A8-32C7-774C-9718-317D33543E63}"/>
    <dgm:cxn modelId="{1EE9C34E-CACA-5442-9E5B-3C8675E22133}" type="presOf" srcId="{03674B9E-BFD4-5647-B4EA-497DFCE88DF4}" destId="{21FAAD15-8CCC-1F4F-AF60-CAA19B2F6C35}" srcOrd="0" destOrd="0" presId="urn:microsoft.com/office/officeart/2005/8/layout/balance1"/>
    <dgm:cxn modelId="{A23F0A46-9D89-544B-81AC-2B483EE29E4D}" srcId="{F354C152-78BC-784A-BF72-EA6245F5A931}" destId="{A053F711-91A2-2742-9D95-34C9990250A9}" srcOrd="0" destOrd="0" parTransId="{33AC86D5-19F9-8E45-914D-4FF6FAED7B61}" sibTransId="{EE9C6E37-18D4-3D4E-8859-577899F3BC83}"/>
    <dgm:cxn modelId="{31EDF63E-5CD2-6542-BCD9-349C7F123F59}" type="presOf" srcId="{A053F711-91A2-2742-9D95-34C9990250A9}" destId="{0B396A83-EF2F-7148-A0A1-D7EDC26A9387}" srcOrd="0" destOrd="0" presId="urn:microsoft.com/office/officeart/2005/8/layout/balance1"/>
    <dgm:cxn modelId="{64C15427-639E-F84E-8C94-20E8E9B9CBE5}" type="presParOf" srcId="{2B667376-6D2B-9F41-9C72-7D4AD9344F29}" destId="{858774B6-CCB4-4848-8F85-FEF8CA4DC0F0}" srcOrd="0" destOrd="0" presId="urn:microsoft.com/office/officeart/2005/8/layout/balance1"/>
    <dgm:cxn modelId="{09DAC76E-50E0-D845-9798-C82EA95A56C8}" type="presParOf" srcId="{2B667376-6D2B-9F41-9C72-7D4AD9344F29}" destId="{D866D3BC-FB14-9C49-B2CD-C12A120BA75A}" srcOrd="1" destOrd="0" presId="urn:microsoft.com/office/officeart/2005/8/layout/balance1"/>
    <dgm:cxn modelId="{9E180FCC-F12D-3947-BB94-397F94B140F9}" type="presParOf" srcId="{D866D3BC-FB14-9C49-B2CD-C12A120BA75A}" destId="{6E2BD108-15B7-5049-9922-B49B058368BE}" srcOrd="0" destOrd="0" presId="urn:microsoft.com/office/officeart/2005/8/layout/balance1"/>
    <dgm:cxn modelId="{5FD77559-799E-D540-8631-F96000E021B0}" type="presParOf" srcId="{D866D3BC-FB14-9C49-B2CD-C12A120BA75A}" destId="{C6A1C875-5CA2-E744-9C2B-C2DC5722B8C5}" srcOrd="1" destOrd="0" presId="urn:microsoft.com/office/officeart/2005/8/layout/balance1"/>
    <dgm:cxn modelId="{9C501647-3ADA-3D4B-8B00-251B61536AED}" type="presParOf" srcId="{2B667376-6D2B-9F41-9C72-7D4AD9344F29}" destId="{881A127A-3A94-1646-9DBD-A5843C44FBC1}" srcOrd="2" destOrd="0" presId="urn:microsoft.com/office/officeart/2005/8/layout/balance1"/>
    <dgm:cxn modelId="{3D6B0539-075E-2248-9B7C-D14EBD27CBF3}" type="presParOf" srcId="{881A127A-3A94-1646-9DBD-A5843C44FBC1}" destId="{1BFD1FCB-5D59-9D43-B80F-4B036D04DE5F}" srcOrd="0" destOrd="0" presId="urn:microsoft.com/office/officeart/2005/8/layout/balance1"/>
    <dgm:cxn modelId="{4D91973B-CFF9-8047-92B8-4C2B2748EB63}" type="presParOf" srcId="{881A127A-3A94-1646-9DBD-A5843C44FBC1}" destId="{C1807FF5-7351-2445-A376-CFBE1AB686BB}" srcOrd="1" destOrd="0" presId="urn:microsoft.com/office/officeart/2005/8/layout/balance1"/>
    <dgm:cxn modelId="{42A7A97D-E463-F441-BD09-25C434598246}" type="presParOf" srcId="{881A127A-3A94-1646-9DBD-A5843C44FBC1}" destId="{59ADC270-D24C-5744-90DE-614D886EDCA8}" srcOrd="2" destOrd="0" presId="urn:microsoft.com/office/officeart/2005/8/layout/balance1"/>
    <dgm:cxn modelId="{38ABB12C-D1E2-4D48-9E0B-B34E5B23D016}" type="presParOf" srcId="{881A127A-3A94-1646-9DBD-A5843C44FBC1}" destId="{0B396A83-EF2F-7148-A0A1-D7EDC26A9387}" srcOrd="3" destOrd="0" presId="urn:microsoft.com/office/officeart/2005/8/layout/balance1"/>
    <dgm:cxn modelId="{41B903B9-ABEB-0248-8B09-676483B0C4A6}" type="presParOf" srcId="{881A127A-3A94-1646-9DBD-A5843C44FBC1}" destId="{21FAAD15-8CCC-1F4F-AF60-CAA19B2F6C35}" srcOrd="4" destOrd="0" presId="urn:microsoft.com/office/officeart/2005/8/layout/balance1"/>
    <dgm:cxn modelId="{C2CC6D19-6BE6-B24B-9CAD-28B0B601279E}" type="presParOf" srcId="{881A127A-3A94-1646-9DBD-A5843C44FBC1}" destId="{070A8938-F9FE-D649-BC0D-A1C4809171C8}" srcOrd="5" destOrd="0" presId="urn:microsoft.com/office/officeart/2005/8/layout/balance1"/>
    <dgm:cxn modelId="{8996FBE3-0E14-EB41-8654-08A7DEC76AD5}" type="presParOf" srcId="{881A127A-3A94-1646-9DBD-A5843C44FBC1}" destId="{E13D40B0-E222-C742-8974-7C61A8FD2A85}" srcOrd="6" destOrd="0" presId="urn:microsoft.com/office/officeart/2005/8/layout/balance1"/>
    <dgm:cxn modelId="{2F25934D-E6E0-F242-9F3D-E6AAE617BCB5}" type="presParOf" srcId="{881A127A-3A94-1646-9DBD-A5843C44FBC1}" destId="{E6252F30-37FF-8043-B624-0751171CF28F}" srcOrd="7" destOrd="0" presId="urn:microsoft.com/office/officeart/2005/8/layout/balance1"/>
    <dgm:cxn modelId="{2A0863B1-FE28-584F-881A-8A3C4EF99E73}" type="presParOf" srcId="{881A127A-3A94-1646-9DBD-A5843C44FBC1}" destId="{879A6F54-9EF5-B448-90B2-FD21285A3A3E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BD108-15B7-5049-9922-B49B058368BE}">
      <dsp:nvSpPr>
        <dsp:cNvPr id="0" name=""/>
        <dsp:cNvSpPr/>
      </dsp:nvSpPr>
      <dsp:spPr>
        <a:xfrm>
          <a:off x="1773624" y="0"/>
          <a:ext cx="1838874" cy="102159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Secondary Task</a:t>
          </a:r>
          <a:endParaRPr lang="en-US" sz="2700" kern="1200" dirty="0"/>
        </a:p>
      </dsp:txBody>
      <dsp:txXfrm>
        <a:off x="1803546" y="29922"/>
        <a:ext cx="1779030" cy="961752"/>
      </dsp:txXfrm>
    </dsp:sp>
    <dsp:sp modelId="{C6A1C875-5CA2-E744-9C2B-C2DC5722B8C5}">
      <dsp:nvSpPr>
        <dsp:cNvPr id="0" name=""/>
        <dsp:cNvSpPr/>
      </dsp:nvSpPr>
      <dsp:spPr>
        <a:xfrm>
          <a:off x="4429776" y="0"/>
          <a:ext cx="1838874" cy="102159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Primary Task</a:t>
          </a:r>
          <a:endParaRPr lang="en-US" sz="2700" kern="1200" dirty="0"/>
        </a:p>
      </dsp:txBody>
      <dsp:txXfrm>
        <a:off x="4459698" y="29922"/>
        <a:ext cx="1779030" cy="961752"/>
      </dsp:txXfrm>
    </dsp:sp>
    <dsp:sp modelId="{C1807FF5-7351-2445-A376-CFBE1AB686BB}">
      <dsp:nvSpPr>
        <dsp:cNvPr id="0" name=""/>
        <dsp:cNvSpPr/>
      </dsp:nvSpPr>
      <dsp:spPr>
        <a:xfrm>
          <a:off x="3638038" y="4341786"/>
          <a:ext cx="766197" cy="766197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DC270-D24C-5744-90DE-614D886EDCA8}">
      <dsp:nvSpPr>
        <dsp:cNvPr id="0" name=""/>
        <dsp:cNvSpPr/>
      </dsp:nvSpPr>
      <dsp:spPr>
        <a:xfrm>
          <a:off x="1722544" y="4021005"/>
          <a:ext cx="4597185" cy="3105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96A83-EF2F-7148-A0A1-D7EDC26A9387}">
      <dsp:nvSpPr>
        <dsp:cNvPr id="0" name=""/>
        <dsp:cNvSpPr/>
      </dsp:nvSpPr>
      <dsp:spPr>
        <a:xfrm>
          <a:off x="4429776" y="3126086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Spatial, Verbal, Cognitive</a:t>
          </a:r>
          <a:endParaRPr lang="en-US" sz="2000" kern="1200" dirty="0"/>
        </a:p>
      </dsp:txBody>
      <dsp:txXfrm>
        <a:off x="4471667" y="3167977"/>
        <a:ext cx="1755092" cy="774359"/>
      </dsp:txXfrm>
    </dsp:sp>
    <dsp:sp modelId="{21FAAD15-8CCC-1F4F-AF60-CAA19B2F6C35}">
      <dsp:nvSpPr>
        <dsp:cNvPr id="0" name=""/>
        <dsp:cNvSpPr/>
      </dsp:nvSpPr>
      <dsp:spPr>
        <a:xfrm>
          <a:off x="4429776" y="2206649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Spatial and Verbal</a:t>
          </a:r>
          <a:endParaRPr lang="en-US" sz="2000" kern="1200" dirty="0"/>
        </a:p>
      </dsp:txBody>
      <dsp:txXfrm>
        <a:off x="4471667" y="2248540"/>
        <a:ext cx="1755092" cy="774359"/>
      </dsp:txXfrm>
    </dsp:sp>
    <dsp:sp modelId="{070A8938-F9FE-D649-BC0D-A1C4809171C8}">
      <dsp:nvSpPr>
        <dsp:cNvPr id="0" name=""/>
        <dsp:cNvSpPr/>
      </dsp:nvSpPr>
      <dsp:spPr>
        <a:xfrm>
          <a:off x="4429776" y="1287211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Verbal and Cognitive</a:t>
          </a:r>
          <a:endParaRPr lang="en-US" sz="2000" kern="1200" dirty="0"/>
        </a:p>
      </dsp:txBody>
      <dsp:txXfrm>
        <a:off x="4471667" y="1329102"/>
        <a:ext cx="1755092" cy="774359"/>
      </dsp:txXfrm>
    </dsp:sp>
    <dsp:sp modelId="{E13D40B0-E222-C742-8974-7C61A8FD2A85}">
      <dsp:nvSpPr>
        <dsp:cNvPr id="0" name=""/>
        <dsp:cNvSpPr/>
      </dsp:nvSpPr>
      <dsp:spPr>
        <a:xfrm>
          <a:off x="1773624" y="3126086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Operator</a:t>
          </a:r>
          <a:endParaRPr lang="en-US" sz="2000" kern="1200" dirty="0"/>
        </a:p>
      </dsp:txBody>
      <dsp:txXfrm>
        <a:off x="1815515" y="3167977"/>
        <a:ext cx="1755092" cy="774359"/>
      </dsp:txXfrm>
    </dsp:sp>
    <dsp:sp modelId="{E6252F30-37FF-8043-B624-0751171CF28F}">
      <dsp:nvSpPr>
        <dsp:cNvPr id="0" name=""/>
        <dsp:cNvSpPr/>
      </dsp:nvSpPr>
      <dsp:spPr>
        <a:xfrm>
          <a:off x="1773624" y="2206649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Analyst</a:t>
          </a:r>
          <a:endParaRPr lang="en-US" sz="2000" kern="1200" dirty="0"/>
        </a:p>
      </dsp:txBody>
      <dsp:txXfrm>
        <a:off x="1815515" y="2248540"/>
        <a:ext cx="1755092" cy="774359"/>
      </dsp:txXfrm>
    </dsp:sp>
    <dsp:sp modelId="{879A6F54-9EF5-B448-90B2-FD21285A3A3E}">
      <dsp:nvSpPr>
        <dsp:cNvPr id="0" name=""/>
        <dsp:cNvSpPr/>
      </dsp:nvSpPr>
      <dsp:spPr>
        <a:xfrm>
          <a:off x="1773624" y="1287211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Manager</a:t>
          </a:r>
          <a:endParaRPr lang="en-US" sz="2000" kern="1200" dirty="0"/>
        </a:p>
      </dsp:txBody>
      <dsp:txXfrm>
        <a:off x="1815515" y="1329102"/>
        <a:ext cx="1755092" cy="774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BD108-15B7-5049-9922-B49B058368BE}">
      <dsp:nvSpPr>
        <dsp:cNvPr id="0" name=""/>
        <dsp:cNvSpPr/>
      </dsp:nvSpPr>
      <dsp:spPr>
        <a:xfrm>
          <a:off x="1773624" y="0"/>
          <a:ext cx="1838874" cy="102159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Secondary Task</a:t>
          </a:r>
          <a:endParaRPr lang="en-US" sz="2700" kern="1200" dirty="0"/>
        </a:p>
      </dsp:txBody>
      <dsp:txXfrm>
        <a:off x="1803546" y="29922"/>
        <a:ext cx="1779030" cy="961752"/>
      </dsp:txXfrm>
    </dsp:sp>
    <dsp:sp modelId="{C6A1C875-5CA2-E744-9C2B-C2DC5722B8C5}">
      <dsp:nvSpPr>
        <dsp:cNvPr id="0" name=""/>
        <dsp:cNvSpPr/>
      </dsp:nvSpPr>
      <dsp:spPr>
        <a:xfrm>
          <a:off x="4429776" y="0"/>
          <a:ext cx="1838874" cy="102159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Primary Task</a:t>
          </a:r>
          <a:endParaRPr lang="en-US" sz="2700" kern="1200" dirty="0"/>
        </a:p>
      </dsp:txBody>
      <dsp:txXfrm>
        <a:off x="4459698" y="29922"/>
        <a:ext cx="1779030" cy="961752"/>
      </dsp:txXfrm>
    </dsp:sp>
    <dsp:sp modelId="{C1807FF5-7351-2445-A376-CFBE1AB686BB}">
      <dsp:nvSpPr>
        <dsp:cNvPr id="0" name=""/>
        <dsp:cNvSpPr/>
      </dsp:nvSpPr>
      <dsp:spPr>
        <a:xfrm>
          <a:off x="3638038" y="4341786"/>
          <a:ext cx="766197" cy="766197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DC270-D24C-5744-90DE-614D886EDCA8}">
      <dsp:nvSpPr>
        <dsp:cNvPr id="0" name=""/>
        <dsp:cNvSpPr/>
      </dsp:nvSpPr>
      <dsp:spPr>
        <a:xfrm>
          <a:off x="1722544" y="4021005"/>
          <a:ext cx="4597185" cy="3105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96A83-EF2F-7148-A0A1-D7EDC26A9387}">
      <dsp:nvSpPr>
        <dsp:cNvPr id="0" name=""/>
        <dsp:cNvSpPr/>
      </dsp:nvSpPr>
      <dsp:spPr>
        <a:xfrm>
          <a:off x="4429776" y="3126086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Spatial, Verbal, Cognitive</a:t>
          </a:r>
          <a:endParaRPr lang="en-US" sz="2000" kern="1200" dirty="0"/>
        </a:p>
      </dsp:txBody>
      <dsp:txXfrm>
        <a:off x="4471667" y="3167977"/>
        <a:ext cx="1755092" cy="774359"/>
      </dsp:txXfrm>
    </dsp:sp>
    <dsp:sp modelId="{21FAAD15-8CCC-1F4F-AF60-CAA19B2F6C35}">
      <dsp:nvSpPr>
        <dsp:cNvPr id="0" name=""/>
        <dsp:cNvSpPr/>
      </dsp:nvSpPr>
      <dsp:spPr>
        <a:xfrm>
          <a:off x="4429776" y="2206649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Spatial and Verbal</a:t>
          </a:r>
          <a:endParaRPr lang="en-US" sz="2000" kern="1200" dirty="0"/>
        </a:p>
      </dsp:txBody>
      <dsp:txXfrm>
        <a:off x="4471667" y="2248540"/>
        <a:ext cx="1755092" cy="774359"/>
      </dsp:txXfrm>
    </dsp:sp>
    <dsp:sp modelId="{070A8938-F9FE-D649-BC0D-A1C4809171C8}">
      <dsp:nvSpPr>
        <dsp:cNvPr id="0" name=""/>
        <dsp:cNvSpPr/>
      </dsp:nvSpPr>
      <dsp:spPr>
        <a:xfrm>
          <a:off x="4429776" y="1287211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Verbal and Cognitive</a:t>
          </a:r>
          <a:endParaRPr lang="en-US" sz="2000" kern="1200" dirty="0"/>
        </a:p>
      </dsp:txBody>
      <dsp:txXfrm>
        <a:off x="4471667" y="1329102"/>
        <a:ext cx="1755092" cy="774359"/>
      </dsp:txXfrm>
    </dsp:sp>
    <dsp:sp modelId="{E13D40B0-E222-C742-8974-7C61A8FD2A85}">
      <dsp:nvSpPr>
        <dsp:cNvPr id="0" name=""/>
        <dsp:cNvSpPr/>
      </dsp:nvSpPr>
      <dsp:spPr>
        <a:xfrm>
          <a:off x="1773624" y="3126086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Operator</a:t>
          </a:r>
          <a:endParaRPr lang="en-US" sz="2000" kern="1200" dirty="0"/>
        </a:p>
      </dsp:txBody>
      <dsp:txXfrm>
        <a:off x="1815515" y="3167977"/>
        <a:ext cx="1755092" cy="774359"/>
      </dsp:txXfrm>
    </dsp:sp>
    <dsp:sp modelId="{E6252F30-37FF-8043-B624-0751171CF28F}">
      <dsp:nvSpPr>
        <dsp:cNvPr id="0" name=""/>
        <dsp:cNvSpPr/>
      </dsp:nvSpPr>
      <dsp:spPr>
        <a:xfrm>
          <a:off x="1773624" y="2206649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Analyst</a:t>
          </a:r>
          <a:endParaRPr lang="en-US" sz="2000" kern="1200" dirty="0"/>
        </a:p>
      </dsp:txBody>
      <dsp:txXfrm>
        <a:off x="1815515" y="2248540"/>
        <a:ext cx="1755092" cy="774359"/>
      </dsp:txXfrm>
    </dsp:sp>
    <dsp:sp modelId="{879A6F54-9EF5-B448-90B2-FD21285A3A3E}">
      <dsp:nvSpPr>
        <dsp:cNvPr id="0" name=""/>
        <dsp:cNvSpPr/>
      </dsp:nvSpPr>
      <dsp:spPr>
        <a:xfrm>
          <a:off x="1773624" y="1287211"/>
          <a:ext cx="1838874" cy="85814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Manager</a:t>
          </a:r>
          <a:endParaRPr lang="en-US" sz="2000" kern="1200" dirty="0"/>
        </a:p>
      </dsp:txBody>
      <dsp:txXfrm>
        <a:off x="1815515" y="1329102"/>
        <a:ext cx="1755092" cy="774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BB6C9-9EB7-3A4E-A583-884C369CBAAC}" type="datetimeFigureOut">
              <a:rPr lang="en-US" smtClean="0"/>
              <a:t>7/26/14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C3760-D758-6F4E-BB44-5AD29F8D3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4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38516-6C4E-5E40-ACF9-183F75650A9C}" type="datetimeFigureOut">
              <a:rPr lang="en-US" smtClean="0"/>
              <a:t>7/26/14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1E89A-8E65-C34A-8DD6-947F34FD4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5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 computer</a:t>
            </a:r>
            <a:r>
              <a:rPr lang="en-US" baseline="0" dirty="0" smtClean="0"/>
              <a:t> hardware</a:t>
            </a:r>
          </a:p>
          <a:p>
            <a:r>
              <a:rPr lang="en-US" baseline="0" dirty="0" smtClean="0"/>
              <a:t>Parallel: Using multiple channels simultaneously such as visual and audio. Or visual, audio, and haptic.</a:t>
            </a:r>
          </a:p>
          <a:p>
            <a:r>
              <a:rPr lang="en-US" baseline="0" dirty="0" smtClean="0"/>
              <a:t>Sequential: Doing one thing at a time in series.</a:t>
            </a:r>
          </a:p>
          <a:p>
            <a:r>
              <a:rPr lang="en-US" baseline="0" dirty="0" smtClean="0"/>
              <a:t>Multi-threaded: Channel conflict—two audio sources both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Count the number of</a:t>
            </a:r>
            <a:r>
              <a:rPr lang="en-US" baseline="0" dirty="0" smtClean="0"/>
              <a:t> active inputs at each point in time (every output is an input somewhere). Only count at the interface of certain 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 artificial</a:t>
            </a:r>
            <a:r>
              <a:rPr lang="en-US" baseline="0" dirty="0" smtClean="0"/>
              <a:t> intelligence</a:t>
            </a:r>
          </a:p>
          <a:p>
            <a:r>
              <a:rPr lang="en-US" baseline="0" dirty="0" smtClean="0"/>
              <a:t>Perceive, think, act: finding the solution is often harder than executing the solution (perceive and think matter)</a:t>
            </a:r>
          </a:p>
          <a:p>
            <a:r>
              <a:rPr lang="en-US" dirty="0" smtClean="0"/>
              <a:t>Algorithmic Complexity: Executing</a:t>
            </a:r>
            <a:r>
              <a:rPr lang="en-US" baseline="0" dirty="0" smtClean="0"/>
              <a:t> the solution may take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Abstracts</a:t>
            </a:r>
            <a:r>
              <a:rPr lang="en-US" baseline="0" dirty="0" smtClean="0"/>
              <a:t> Perceive. There are two choices. A little strange all the same though since the simulator makes the final selection (randomly) when it is not resolved by priority.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52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a transition.</a:t>
            </a:r>
          </a:p>
          <a:p>
            <a:r>
              <a:rPr lang="en-US" baseline="0" dirty="0" smtClean="0"/>
              <a:t>Increment a counter in each time bucket if an actor is working. Otherwise leave it alone.</a:t>
            </a:r>
          </a:p>
          <a:p>
            <a:r>
              <a:rPr lang="en-US" baseline="0" dirty="0" smtClean="0"/>
              <a:t>Must measure per-actor back from fired transition over the duration.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</a:t>
            </a:r>
            <a:r>
              <a:rPr lang="en-US" baseline="0" smtClean="0"/>
              <a:t>a transition.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causal</a:t>
            </a:r>
            <a:r>
              <a:rPr lang="en-US" baseline="0" dirty="0" smtClean="0"/>
              <a:t> relationship.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a transition fires, it looks back and marks where it was working.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Bob is Blue</a:t>
            </a:r>
            <a:r>
              <a:rPr lang="en-US" baseline="0" dirty="0" smtClean="0"/>
              <a:t> and Alice is green.</a:t>
            </a:r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10 - Bob can both increase his desire or wave(he decides to wave)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15 - bob waves, Alice decides to decreases apathy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20 - Bob goes to sad then increases desire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35 - bob waves again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40 -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waves, bob doesn't see and goes sad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55 they see each other wave and begin talking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75 - conversation ends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REPLACE THIS WITH NEW PLOTS!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3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blue peak is the MM talking to the PS(Area of Interest)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green peak is the OP listening to the MM but he is quickly ignored as the MM realizes he needs more info from the PS(target description)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gap between early peaks(MM tells VO the target description first)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 finally tells the OP the area to search resulting in second set of peaks.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green peak around 160 - launching the UAV.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 green peaks at 260 - putting in the search area(it took awhile to enter, complicated flight plan)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 peaks in the middle are just controlling the UAV, alternating between  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control and direct control.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 peaks that come next are due to OP reporting flight completion.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peak following is the MM reporting to the PS the search completion.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Green peak is landing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 blue peak is the communication of the target sighting from the VO to the MM to the 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7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 stages – am I multi-tasking?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 modality – </a:t>
            </a:r>
            <a:r>
              <a:rPr lang="en-US" baseline="0" dirty="0" smtClean="0"/>
              <a:t>is there more than one signal coming in on the visual channel or on the auditory channel?</a:t>
            </a:r>
            <a:endParaRPr lang="en-US" dirty="0" smtClean="0"/>
          </a:p>
          <a:p>
            <a:r>
              <a:rPr lang="en-US" dirty="0" smtClean="0"/>
              <a:t>F focus – does</a:t>
            </a:r>
            <a:r>
              <a:rPr lang="en-US" baseline="0" dirty="0" smtClean="0"/>
              <a:t> the output require more than one manual manipulation</a:t>
            </a:r>
          </a:p>
          <a:p>
            <a:r>
              <a:rPr lang="en-US" baseline="0" dirty="0" smtClean="0"/>
              <a:t>C codes – do I have more than one task using the spatial code or using the verbal code.</a:t>
            </a:r>
          </a:p>
          <a:p>
            <a:r>
              <a:rPr lang="en-US" baseline="0" dirty="0" smtClean="0"/>
              <a:t>Actor Load – Cognitive load associated with a particular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3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9BD58-9D9A-3C47-88EA-E98AF0827C15}" type="slidenum">
              <a:rPr lang="en-US"/>
              <a:pPr/>
              <a:t>56</a:t>
            </a:fld>
            <a:endParaRPr 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Effectiveness:  Min time/ Their time</a:t>
            </a:r>
          </a:p>
          <a:p>
            <a:r>
              <a:rPr lang="en-US"/>
              <a:t>Neglect: 2</a:t>
            </a:r>
            <a:r>
              <a:rPr lang="en-US" baseline="30000"/>
              <a:t>nd</a:t>
            </a:r>
            <a:r>
              <a:rPr lang="en-US"/>
              <a:t> task time/total time</a:t>
            </a:r>
          </a:p>
          <a:p>
            <a:r>
              <a:rPr lang="en-US"/>
              <a:t>Self-paced.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non-determinism</a:t>
            </a:r>
            <a:r>
              <a:rPr lang="en-US" baseline="0" dirty="0" smtClean="0"/>
              <a:t> in the enabled events in each actor so they have a choice. That models decisions workload.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enabled transitions are sent to the simulator. It resolves the choice on priority first, and the coin-flip if tie (or order of appearance in the table)’</a:t>
            </a:r>
          </a:p>
          <a:p>
            <a:r>
              <a:rPr lang="en-US" baseline="0" dirty="0" smtClean="0"/>
              <a:t>If you post the same transition, then the simulator sticks with it. If you post a new transition, then the simulator replaces your scheduled transition with the new transition.</a:t>
            </a:r>
          </a:p>
          <a:p>
            <a:r>
              <a:rPr lang="en-US" baseline="0" dirty="0" smtClean="0"/>
              <a:t>You can create models which loop infinitely without firing any transition (</a:t>
            </a:r>
            <a:r>
              <a:rPr lang="en-US" baseline="0" dirty="0" err="1" smtClean="0"/>
              <a:t>zeno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shrondingers</a:t>
            </a:r>
            <a:r>
              <a:rPr lang="en-US" baseline="0" dirty="0" smtClean="0"/>
              <a:t> cat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0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</a:t>
            </a:r>
            <a:r>
              <a:rPr lang="en-US" baseline="0" dirty="0" smtClean="0"/>
              <a:t> job shop</a:t>
            </a:r>
            <a:endParaRPr lang="en-US" dirty="0" smtClean="0"/>
          </a:p>
          <a:p>
            <a:r>
              <a:rPr lang="en-US" dirty="0" smtClean="0"/>
              <a:t>Constraints: order, which comes first, deadlines</a:t>
            </a:r>
          </a:p>
          <a:p>
            <a:r>
              <a:rPr lang="en-US" dirty="0" smtClean="0"/>
              <a:t>Operation</a:t>
            </a:r>
            <a:r>
              <a:rPr lang="en-US" baseline="0" dirty="0" smtClean="0"/>
              <a:t> Tempo: pacing and completion of tasks over time</a:t>
            </a:r>
          </a:p>
          <a:p>
            <a:r>
              <a:rPr lang="en-US" baseline="0" dirty="0" smtClean="0"/>
              <a:t>Fan-out: task neglect and required interaction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28800" y="3142113"/>
            <a:ext cx="6629400" cy="1470025"/>
          </a:xfrm>
        </p:spPr>
        <p:txBody>
          <a:bodyPr wrap="square">
            <a:noAutofit/>
          </a:bodyPr>
          <a:lstStyle>
            <a:lvl1pPr algn="r">
              <a:defRPr>
                <a:solidFill>
                  <a:srgbClr val="191B5E"/>
                </a:solidFill>
              </a:defRPr>
            </a:lvl1pPr>
          </a:lstStyle>
          <a:p>
            <a:pPr algn="r">
              <a:lnSpc>
                <a:spcPts val="4000"/>
              </a:lnSpc>
            </a:pPr>
            <a:r>
              <a:rPr lang="en-US" sz="4300" smtClean="0">
                <a:solidFill>
                  <a:srgbClr val="191B5E"/>
                </a:solidFill>
                <a:latin typeface="Calibri"/>
                <a:cs typeface="Calibri"/>
              </a:rPr>
              <a:t>Click to edit Master title style</a:t>
            </a:r>
            <a:endParaRPr lang="en-US" sz="4300" dirty="0">
              <a:solidFill>
                <a:srgbClr val="191B5E"/>
              </a:solidFill>
              <a:latin typeface="Calibri"/>
              <a:cs typeface="Calibri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669940" y="4800600"/>
            <a:ext cx="5788260" cy="1143000"/>
          </a:xfrm>
        </p:spPr>
        <p:txBody>
          <a:bodyPr>
            <a:normAutofit/>
          </a:bodyPr>
          <a:lstStyle>
            <a:lvl1pPr marL="0" indent="0" algn="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>
              <a:lnSpc>
                <a:spcPts val="2400"/>
              </a:lnSpc>
            </a:pPr>
            <a:r>
              <a:rPr lang="en-US" sz="2800" smtClean="0"/>
              <a:t>Click to edit Master subtitle style</a:t>
            </a:r>
            <a:endParaRPr lang="en-US" sz="2800" dirty="0"/>
          </a:p>
        </p:txBody>
      </p:sp>
      <p:pic>
        <p:nvPicPr>
          <p:cNvPr id="9" name="Picture 8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449682" cy="11256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66800" y="3124200"/>
            <a:ext cx="7391400" cy="0"/>
          </a:xfrm>
          <a:prstGeom prst="line">
            <a:avLst/>
          </a:prstGeom>
          <a:ln w="3175" cap="flat" cmpd="sng" algn="ctr">
            <a:solidFill>
              <a:srgbClr val="191B5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rgbClr val="191B5E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0" name="Picture 9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7" name="Picture 6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4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30175"/>
            <a:ext cx="8229600" cy="860425"/>
          </a:xfrm>
        </p:spPr>
        <p:txBody>
          <a:bodyPr>
            <a:normAutofit/>
          </a:bodyPr>
          <a:lstStyle>
            <a:lvl1pPr>
              <a:lnSpc>
                <a:spcPts val="4000"/>
              </a:lnSpc>
              <a:defRPr sz="4300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03D5-BFAE-BF45-A6DE-E2DC10F811E7}" type="datetimeFigureOut">
              <a:rPr lang="en-US" smtClean="0"/>
              <a:t>7/26/14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7" y="1762980"/>
            <a:ext cx="3449682" cy="1125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07454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3" name="Picture 12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9" name="Picture 8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5" name="Picture 4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0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191B5E"/>
                </a:solidFill>
              </a:defRPr>
            </a:lvl1pPr>
            <a:lvl2pPr>
              <a:defRPr sz="2800">
                <a:solidFill>
                  <a:srgbClr val="191B5E"/>
                </a:solidFill>
              </a:defRPr>
            </a:lvl2pPr>
            <a:lvl3pPr>
              <a:defRPr sz="2400">
                <a:solidFill>
                  <a:srgbClr val="191B5E"/>
                </a:solidFill>
              </a:defRPr>
            </a:lvl3pPr>
            <a:lvl4pPr>
              <a:defRPr sz="2000">
                <a:solidFill>
                  <a:srgbClr val="191B5E"/>
                </a:solidFill>
              </a:defRPr>
            </a:lvl4pPr>
            <a:lvl5pPr>
              <a:defRPr sz="2000">
                <a:solidFill>
                  <a:srgbClr val="191B5E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628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303D5-BFAE-BF45-A6DE-E2DC10F811E7}" type="datetimeFigureOut">
              <a:rPr lang="en-US" smtClean="0"/>
              <a:t>7/26/14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_finalppt_1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C-UAS_finalppt_1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culty.cs.byu.edu/~mike/mikeg/WORKSHOP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wmf"/><Relationship Id="rId6" Type="http://schemas.openxmlformats.org/officeDocument/2006/relationships/image" Target="../media/image20.wmf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Human Workload in Unmanned Arial Systems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05000" y="4724400"/>
            <a:ext cx="6553200" cy="1524000"/>
          </a:xfrm>
        </p:spPr>
        <p:txBody>
          <a:bodyPr>
            <a:noAutofit/>
          </a:bodyPr>
          <a:lstStyle/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Mike Goodrich, and Eric Mercer</a:t>
            </a:r>
          </a:p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b="1" dirty="0" smtClean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Brigham Young University</a:t>
            </a:r>
            <a:endParaRPr lang="en-US" b="1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68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553200" y="25818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553200" y="30301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553200" y="3639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6553200" y="4096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3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200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1905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676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2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133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133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133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34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362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3622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133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362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590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5908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362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590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05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819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105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8194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90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105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819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71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334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048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819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334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4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562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276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048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562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53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5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20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828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r>
              <a:rPr lang="en-US" sz="2400" dirty="0" smtClean="0"/>
              <a:t>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0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057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2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33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286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733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4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962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962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66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743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9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971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5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200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0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429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2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Perceptual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220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387"/>
          <a:stretch/>
        </p:blipFill>
        <p:spPr>
          <a:xfrm>
            <a:off x="0" y="11786"/>
            <a:ext cx="9144000" cy="68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11474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10668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6477000" y="2747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214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1147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7432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11430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7476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11430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11474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4196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11430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1959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5957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7293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200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743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21291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600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1143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4290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7476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11430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5912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5912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11519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7342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1914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2048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7342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6808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9050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6853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21291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9072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373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1147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974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747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907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4384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2766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4038600"/>
            <a:ext cx="5715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5029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2944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7338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7432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200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9050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11430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5957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2098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6670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16786"/>
              </p:ext>
            </p:extLst>
          </p:nvPr>
        </p:nvGraphicFramePr>
        <p:xfrm>
          <a:off x="304798" y="4693920"/>
          <a:ext cx="8610602" cy="1097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5029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6019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 Enabled Transitions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536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09600" y="54102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5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09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0480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3048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905000" y="2893367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76" name="Rectangle 175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1905000" y="4569767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381000" y="33461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80" name="TextBox 179"/>
          <p:cNvSpPr txBox="1"/>
          <p:nvPr/>
        </p:nvSpPr>
        <p:spPr>
          <a:xfrm>
            <a:off x="457200" y="17459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262655" y="38795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2655" y="33505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295400" y="2893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4" name="TextBox 183"/>
          <p:cNvSpPr txBox="1"/>
          <p:nvPr/>
        </p:nvSpPr>
        <p:spPr>
          <a:xfrm>
            <a:off x="1273365" y="22793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5" name="TextBox 184"/>
          <p:cNvSpPr txBox="1"/>
          <p:nvPr/>
        </p:nvSpPr>
        <p:spPr>
          <a:xfrm>
            <a:off x="1273365" y="1750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87" name="Straight Connector 186"/>
          <p:cNvCxnSpPr/>
          <p:nvPr/>
        </p:nvCxnSpPr>
        <p:spPr>
          <a:xfrm>
            <a:off x="6477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6705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934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7162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7391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620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1981200" y="12998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981200" y="1741436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1981200" y="2884435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1981200" y="3346102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905000" y="20551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1905000" y="15240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 flipV="1">
            <a:off x="1905000" y="31242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905000" y="2897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1905000" y="2588567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105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334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5562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5791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6019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248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3733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3962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4191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4419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4648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4876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2362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2590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2819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3048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3276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3505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905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2133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905000" y="4188767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905000" y="3655367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1905000" y="510540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2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2954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2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048000" y="5105400"/>
            <a:ext cx="45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371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505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505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3505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81200" y="17436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1981200" y="28866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981200" y="33438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05000" y="25908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1905000" y="41910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1905000" y="36576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6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505200" y="5105400"/>
            <a:ext cx="685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9050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3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10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9" name="Rectangle 128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2" name="Straight Connector 141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59" name="Straight Connector 158"/>
          <p:cNvCxnSpPr>
            <a:endCxn id="158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8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8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1905000" y="41910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1905000" y="36553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/>
          <p:nvPr/>
        </p:nvCxnSpPr>
        <p:spPr>
          <a:xfrm rot="10800000" flipH="1" flipV="1">
            <a:off x="3505200" y="2059633"/>
            <a:ext cx="685800" cy="1066800"/>
          </a:xfrm>
          <a:prstGeom prst="curvedConnector5">
            <a:avLst>
              <a:gd name="adj1" fmla="val -33333"/>
              <a:gd name="adj2" fmla="val 50000"/>
              <a:gd name="adj3" fmla="val 133333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79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514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2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6482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4648200" y="34334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648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1" name="Rectangle 130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981200" y="12954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60" name="Straight Connector 159"/>
          <p:cNvCxnSpPr>
            <a:endCxn id="159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endCxn id="159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59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905000" y="41910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905000" y="36576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3124200" y="13043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4648200" y="3659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4648200" y="34334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8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Resolving Non-determinism</a:t>
            </a:r>
            <a:endParaRPr lang="en-US" dirty="0"/>
          </a:p>
        </p:txBody>
      </p:sp>
      <p:sp>
        <p:nvSpPr>
          <p:cNvPr id="52" name="Isosceles Triangle 51"/>
          <p:cNvSpPr/>
          <p:nvPr/>
        </p:nvSpPr>
        <p:spPr>
          <a:xfrm>
            <a:off x="2857059" y="2309611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2" idx="4"/>
            <a:endCxn id="64" idx="4"/>
          </p:cNvCxnSpPr>
          <p:nvPr/>
        </p:nvCxnSpPr>
        <p:spPr>
          <a:xfrm>
            <a:off x="4847156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2" idx="2"/>
            <a:endCxn id="64" idx="2"/>
          </p:cNvCxnSpPr>
          <p:nvPr/>
        </p:nvCxnSpPr>
        <p:spPr>
          <a:xfrm>
            <a:off x="2857059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603570" y="4265888"/>
            <a:ext cx="2224601" cy="1360929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828170" y="1629085"/>
            <a:ext cx="2720487" cy="2636804"/>
          </a:xfrm>
          <a:prstGeom prst="lin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828170" y="1629085"/>
            <a:ext cx="3629612" cy="2636805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828170" y="2126346"/>
            <a:ext cx="4193380" cy="2139541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828170" y="1694513"/>
            <a:ext cx="4193380" cy="2571376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828170" y="1629085"/>
            <a:ext cx="3099289" cy="2636803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28170" y="1629085"/>
            <a:ext cx="2431220" cy="263680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828170" y="2584351"/>
            <a:ext cx="4193380" cy="1681536"/>
          </a:xfrm>
          <a:prstGeom prst="line">
            <a:avLst/>
          </a:prstGeom>
          <a:ln w="381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2" idx="0"/>
            <a:endCxn id="64" idx="0"/>
          </p:cNvCxnSpPr>
          <p:nvPr/>
        </p:nvCxnSpPr>
        <p:spPr>
          <a:xfrm>
            <a:off x="3852108" y="2309611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Isosceles Triangle 63"/>
          <p:cNvSpPr/>
          <p:nvPr/>
        </p:nvSpPr>
        <p:spPr>
          <a:xfrm>
            <a:off x="4802724" y="3296213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2400" y="5486401"/>
            <a:ext cx="3498752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Non-Deterministic Model</a:t>
            </a:r>
            <a:endParaRPr lang="en-US" sz="240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943600" y="1253266"/>
            <a:ext cx="251460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Many Executions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648200" y="4207001"/>
            <a:ext cx="218171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 Pathfinder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72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943600" y="3424535"/>
            <a:ext cx="16764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19600" y="1824335"/>
            <a:ext cx="1524000" cy="205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667000" y="2662535"/>
            <a:ext cx="1752600" cy="121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Workload Extremes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67000" y="1748135"/>
            <a:ext cx="0" cy="2514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62200" y="3881735"/>
            <a:ext cx="5562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67000" y="2662535"/>
            <a:ext cx="1752600" cy="44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19600" y="1824335"/>
            <a:ext cx="0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419600" y="1824335"/>
            <a:ext cx="152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943600" y="3424535"/>
            <a:ext cx="1676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19600" y="39579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28600" y="2205335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Instantaneous</a:t>
            </a:r>
          </a:p>
          <a:p>
            <a:pPr algn="ctr"/>
            <a:r>
              <a:rPr lang="en-US" sz="2400" dirty="0" smtClean="0"/>
              <a:t>Workload</a:t>
            </a:r>
            <a:endParaRPr lang="en-US" sz="24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943600" y="1824335"/>
            <a:ext cx="0" cy="1600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971800" y="29673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Cumulative Workload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600" y="5105400"/>
            <a:ext cx="807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Find Paths that Max/Min Cumulative Workload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574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obAliceAggreg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9154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Bob and Alice Individual Workloads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1422737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Bob</a:t>
            </a:r>
          </a:p>
          <a:p>
            <a:r>
              <a:rPr lang="en-US" sz="2000" dirty="0" smtClean="0"/>
              <a:t>Alice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438400" y="1975187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438400" y="1670387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7800" y="27109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Waving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86000" y="31242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1676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15000" y="2057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19400" y="2438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57600" y="2819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71600" y="2971800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Replace with new plots!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307925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dome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0133" y="609600"/>
            <a:ext cx="233406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WiSAR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897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Incident Commander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4294967295"/>
          </p:nvPr>
        </p:nvSpPr>
        <p:spPr>
          <a:xfrm>
            <a:off x="533400" y="2285999"/>
            <a:ext cx="8229600" cy="19812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How can we reduce the number of operators and manage workload through better interfaces and increased autonomy?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779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7400" y="1219200"/>
            <a:ext cx="2819400" cy="487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Incident Commander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24600" y="1219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ABSTRACTION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V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9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09482"/>
              </p:ext>
            </p:extLst>
          </p:nvPr>
        </p:nvGraphicFramePr>
        <p:xfrm>
          <a:off x="457200" y="2072640"/>
          <a:ext cx="8229600" cy="31089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Actor 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</a:t>
                      </a:r>
                      <a:r>
                        <a:rPr lang="en-US" sz="2400" baseline="0" dirty="0" smtClean="0"/>
                        <a:t> of States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 of Transitions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Parent Search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Mission 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Payload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UAV</a:t>
                      </a:r>
                      <a:r>
                        <a:rPr lang="en-US" sz="2400" baseline="0" dirty="0" smtClean="0"/>
                        <a:t>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80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22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63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Model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9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ingleSightingCorrec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52550"/>
            <a:ext cx="86868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Target Spotted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12954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Cognitive</a:t>
            </a:r>
          </a:p>
          <a:p>
            <a:r>
              <a:rPr lang="en-US" sz="2000" dirty="0" smtClean="0"/>
              <a:t>Temporal</a:t>
            </a:r>
          </a:p>
          <a:p>
            <a:r>
              <a:rPr lang="en-US" sz="2000" dirty="0" smtClean="0"/>
              <a:t>Algorithmic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572000" y="2152650"/>
            <a:ext cx="1752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572000" y="1847850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72000" y="1543050"/>
            <a:ext cx="1752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52600" y="1676400"/>
            <a:ext cx="116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Flight plan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752600" y="2045732"/>
            <a:ext cx="381000" cy="468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14900" y="3200400"/>
            <a:ext cx="1752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34000" y="35814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70333" y="1396102"/>
            <a:ext cx="6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47166" y="13832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81000" y="2057400"/>
            <a:ext cx="8229600" cy="2362200"/>
          </a:xfrm>
        </p:spPr>
        <p:txBody>
          <a:bodyPr>
            <a:normAutofit/>
          </a:bodyPr>
          <a:lstStyle/>
          <a:p>
            <a:r>
              <a:rPr lang="en-US" b="1" dirty="0" smtClean="0"/>
              <a:t>Report on last 6+ Months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249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AAAI Spring Symposium: Formal Verification in Human Machine Systems</a:t>
            </a:r>
          </a:p>
          <a:p>
            <a:r>
              <a:rPr lang="en-US" dirty="0" smtClean="0"/>
              <a:t>3 plenary speakers</a:t>
            </a:r>
          </a:p>
          <a:p>
            <a:r>
              <a:rPr lang="en-US" dirty="0" smtClean="0"/>
              <a:t>Panel discussion: </a:t>
            </a:r>
            <a:r>
              <a:rPr lang="en-US" i="1" dirty="0" smtClean="0"/>
              <a:t>Modeling hurts</a:t>
            </a:r>
            <a:endParaRPr lang="en-US" dirty="0" smtClean="0"/>
          </a:p>
          <a:p>
            <a:r>
              <a:rPr lang="en-US" dirty="0" smtClean="0"/>
              <a:t>13 full paper presentations</a:t>
            </a:r>
          </a:p>
          <a:p>
            <a:r>
              <a:rPr lang="en-US" dirty="0" smtClean="0"/>
              <a:t>9 poster presentations</a:t>
            </a:r>
          </a:p>
          <a:p>
            <a:r>
              <a:rPr lang="en-US" dirty="0" smtClean="0">
                <a:hlinkClick r:id="rId2"/>
              </a:rPr>
              <a:t>FVHMS Website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FVHMS 2014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4876800"/>
            <a:ext cx="78486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IEEE Transactions on Human-Machine Systems</a:t>
            </a:r>
          </a:p>
          <a:p>
            <a:pPr algn="ctr"/>
            <a:r>
              <a:rPr lang="en-US" sz="2400" b="1" dirty="0"/>
              <a:t>Special Issue on “Systematic Approaches to HMI - improving resilience, robustness, and stability”</a:t>
            </a:r>
          </a:p>
        </p:txBody>
      </p:sp>
    </p:spTree>
    <p:extLst>
      <p:ext uri="{BB962C8B-B14F-4D97-AF65-F5344CB8AC3E}">
        <p14:creationId xmlns:p14="http://schemas.microsoft.com/office/powerpoint/2010/main" val="1954430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Graduated</a:t>
            </a:r>
          </a:p>
          <a:p>
            <a:pPr lvl="1"/>
            <a:r>
              <a:rPr lang="en-US" dirty="0" smtClean="0"/>
              <a:t>T.J. Gledhill (M.S.): Space Dynamics Laboratory</a:t>
            </a:r>
          </a:p>
          <a:p>
            <a:pPr lvl="1"/>
            <a:r>
              <a:rPr lang="en-US" dirty="0" smtClean="0"/>
              <a:t>Robert </a:t>
            </a:r>
            <a:r>
              <a:rPr lang="en-US" dirty="0" err="1" smtClean="0"/>
              <a:t>Ivie</a:t>
            </a:r>
            <a:r>
              <a:rPr lang="en-US" dirty="0" smtClean="0"/>
              <a:t> (B.S.</a:t>
            </a:r>
            <a:r>
              <a:rPr lang="en-US" dirty="0" smtClean="0"/>
              <a:t>), General Motors</a:t>
            </a:r>
            <a:endParaRPr lang="en-US" dirty="0" smtClean="0"/>
          </a:p>
          <a:p>
            <a:pPr lvl="1"/>
            <a:r>
              <a:rPr lang="en-US" dirty="0" smtClean="0"/>
              <a:t>Jared Moore (B.S.): </a:t>
            </a:r>
            <a:r>
              <a:rPr lang="en-US" dirty="0" smtClean="0"/>
              <a:t>LLNL</a:t>
            </a:r>
            <a:endParaRPr lang="en-US" dirty="0" smtClean="0"/>
          </a:p>
          <a:p>
            <a:r>
              <a:rPr lang="en-US" dirty="0" smtClean="0"/>
              <a:t>New Students</a:t>
            </a:r>
          </a:p>
          <a:p>
            <a:pPr lvl="1"/>
            <a:r>
              <a:rPr lang="en-US" dirty="0" smtClean="0"/>
              <a:t>Emily </a:t>
            </a:r>
            <a:r>
              <a:rPr lang="en-US" dirty="0" err="1" smtClean="0"/>
              <a:t>Lazalde</a:t>
            </a:r>
            <a:r>
              <a:rPr lang="en-US" dirty="0" smtClean="0"/>
              <a:t>, B.S., 2</a:t>
            </a:r>
            <a:r>
              <a:rPr lang="en-US" baseline="30000" dirty="0" smtClean="0"/>
              <a:t>nd</a:t>
            </a:r>
            <a:r>
              <a:rPr lang="en-US" dirty="0" smtClean="0"/>
              <a:t> year</a:t>
            </a:r>
          </a:p>
          <a:p>
            <a:pPr lvl="1"/>
            <a:r>
              <a:rPr lang="en-US" dirty="0" smtClean="0"/>
              <a:t>Andrew Wallace, B.S., 2</a:t>
            </a:r>
            <a:r>
              <a:rPr lang="en-US" baseline="30000" dirty="0" smtClean="0"/>
              <a:t>nd</a:t>
            </a:r>
            <a:r>
              <a:rPr lang="en-US" dirty="0" smtClean="0"/>
              <a:t> year</a:t>
            </a:r>
          </a:p>
          <a:p>
            <a:pPr lvl="1"/>
            <a:r>
              <a:rPr lang="en-US" dirty="0" smtClean="0"/>
              <a:t>Michael Sharp, B.S., 2</a:t>
            </a:r>
            <a:r>
              <a:rPr lang="en-US" baseline="30000" dirty="0" smtClean="0"/>
              <a:t>nd</a:t>
            </a:r>
            <a:r>
              <a:rPr lang="en-US" dirty="0" smtClean="0"/>
              <a:t> year</a:t>
            </a:r>
          </a:p>
          <a:p>
            <a:pPr lvl="1"/>
            <a:r>
              <a:rPr lang="en-US" dirty="0" smtClean="0"/>
              <a:t>Michael </a:t>
            </a:r>
            <a:r>
              <a:rPr lang="en-US" dirty="0" err="1" smtClean="0"/>
              <a:t>Brodie</a:t>
            </a:r>
            <a:r>
              <a:rPr lang="en-US" dirty="0" smtClean="0"/>
              <a:t>, M.S., 1</a:t>
            </a:r>
            <a:r>
              <a:rPr lang="en-US" baseline="30000" dirty="0" smtClean="0"/>
              <a:t>st</a:t>
            </a:r>
            <a:r>
              <a:rPr lang="en-US" dirty="0" smtClean="0"/>
              <a:t> year</a:t>
            </a:r>
          </a:p>
          <a:p>
            <a:r>
              <a:rPr lang="en-US" dirty="0" smtClean="0"/>
              <a:t>Collaborators</a:t>
            </a:r>
          </a:p>
          <a:p>
            <a:pPr lvl="1"/>
            <a:r>
              <a:rPr lang="en-US" dirty="0" err="1" smtClean="0"/>
              <a:t>Neha</a:t>
            </a:r>
            <a:r>
              <a:rPr lang="en-US" dirty="0" smtClean="0"/>
              <a:t> </a:t>
            </a:r>
            <a:r>
              <a:rPr lang="en-US" dirty="0" err="1" smtClean="0"/>
              <a:t>Rungta</a:t>
            </a:r>
            <a:r>
              <a:rPr lang="en-US" dirty="0" smtClean="0"/>
              <a:t>, Researcher, NASA AMES</a:t>
            </a:r>
          </a:p>
          <a:p>
            <a:pPr lvl="1"/>
            <a:r>
              <a:rPr lang="en-US" dirty="0" smtClean="0"/>
              <a:t>Richard Stocker, Post-doc, NASA AMES</a:t>
            </a:r>
          </a:p>
          <a:p>
            <a:pPr lvl="1"/>
            <a:r>
              <a:rPr lang="en-US" dirty="0" smtClean="0"/>
              <a:t>Mark Holbrook, Researcher, NASA AMES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Students and Collaborators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07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Workload Results</a:t>
            </a:r>
          </a:p>
          <a:p>
            <a:r>
              <a:rPr lang="en-US" dirty="0" smtClean="0"/>
              <a:t>New Tools: </a:t>
            </a:r>
            <a:r>
              <a:rPr lang="en-US" dirty="0" err="1" smtClean="0"/>
              <a:t>DiRGs</a:t>
            </a:r>
            <a:r>
              <a:rPr lang="en-US" dirty="0" smtClean="0"/>
              <a:t>, swim lanes, and plots</a:t>
            </a:r>
          </a:p>
          <a:p>
            <a:pPr lvl="1"/>
            <a:r>
              <a:rPr lang="en-US" dirty="0" smtClean="0"/>
              <a:t>We now connect transitions to workload. We also are able to visualize </a:t>
            </a:r>
            <a:r>
              <a:rPr lang="en-US" dirty="0" err="1" smtClean="0"/>
              <a:t>DiRGs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New Scenarios: </a:t>
            </a:r>
          </a:p>
          <a:p>
            <a:pPr lvl="1"/>
            <a:r>
              <a:rPr lang="en-US" dirty="0" smtClean="0"/>
              <a:t>Alice and Bob Sensitivity study</a:t>
            </a:r>
          </a:p>
          <a:p>
            <a:pPr lvl="1"/>
            <a:r>
              <a:rPr lang="en-US" dirty="0" err="1" smtClean="0"/>
              <a:t>WiSAR</a:t>
            </a:r>
            <a:r>
              <a:rPr lang="en-US" dirty="0" smtClean="0"/>
              <a:t> flies and lands</a:t>
            </a:r>
          </a:p>
          <a:p>
            <a:pPr lvl="1"/>
            <a:r>
              <a:rPr lang="en-US" dirty="0" err="1" smtClean="0"/>
              <a:t>WiSAR</a:t>
            </a:r>
            <a:r>
              <a:rPr lang="en-US" dirty="0" smtClean="0"/>
              <a:t> Battery failure</a:t>
            </a:r>
          </a:p>
          <a:p>
            <a:pPr lvl="1"/>
            <a:r>
              <a:rPr lang="en-US" dirty="0" err="1" smtClean="0"/>
              <a:t>WiSAR</a:t>
            </a:r>
            <a:r>
              <a:rPr lang="en-US" dirty="0" smtClean="0"/>
              <a:t> Sighting, battery failure lands</a:t>
            </a:r>
          </a:p>
          <a:p>
            <a:pPr lvl="1"/>
            <a:r>
              <a:rPr lang="en-US" dirty="0" err="1" smtClean="0"/>
              <a:t>WiSAR</a:t>
            </a:r>
            <a:r>
              <a:rPr lang="en-US" dirty="0" smtClean="0"/>
              <a:t> Sighting and lands</a:t>
            </a:r>
          </a:p>
          <a:p>
            <a:pPr lvl="1"/>
            <a:r>
              <a:rPr lang="en-US" dirty="0" err="1" smtClean="0"/>
              <a:t>WiSAR</a:t>
            </a:r>
            <a:r>
              <a:rPr lang="en-US" dirty="0" smtClean="0"/>
              <a:t> Signal lost</a:t>
            </a:r>
          </a:p>
          <a:p>
            <a:r>
              <a:rPr lang="en-US" dirty="0"/>
              <a:t>User Study Plan</a:t>
            </a:r>
          </a:p>
          <a:p>
            <a:r>
              <a:rPr lang="en-US" dirty="0" smtClean="0"/>
              <a:t>Brahms mapping (BDI): ATM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10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Wickens</a:t>
            </a:r>
            <a:r>
              <a:rPr lang="en-US" dirty="0" smtClean="0"/>
              <a:t>’ Workload Model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Workload Results</a:t>
            </a:r>
            <a:endParaRPr lang="en-US" dirty="0"/>
          </a:p>
        </p:txBody>
      </p:sp>
      <p:pic>
        <p:nvPicPr>
          <p:cNvPr id="4" name="Picture 3" descr="Screen Shot 2014-07-25 at 4.54.26 P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" t="22314" r="2411" b="6611"/>
          <a:stretch/>
        </p:blipFill>
        <p:spPr>
          <a:xfrm>
            <a:off x="990600" y="1651000"/>
            <a:ext cx="7010400" cy="1092200"/>
          </a:xfrm>
          <a:prstGeom prst="rect">
            <a:avLst/>
          </a:prstGeom>
        </p:spPr>
      </p:pic>
      <p:pic>
        <p:nvPicPr>
          <p:cNvPr id="5" name="Picture 4" descr="Screen Shot 2014-07-25 at 4.55.57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19400"/>
            <a:ext cx="5486400" cy="37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49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07-25 at 5.02.11 PM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11" b="-4311"/>
          <a:stretch>
            <a:fillRect/>
          </a:stretch>
        </p:blipFill>
        <p:spPr>
          <a:xfrm>
            <a:off x="421752" y="984692"/>
            <a:ext cx="8229600" cy="5059363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Workload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87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Workload Results</a:t>
            </a:r>
            <a:endParaRPr lang="en-US" dirty="0"/>
          </a:p>
        </p:txBody>
      </p:sp>
      <p:pic>
        <p:nvPicPr>
          <p:cNvPr id="5" name="Picture 4" descr="Screen Shot 2014-07-25 at 5.0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43000"/>
            <a:ext cx="5715000" cy="54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5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81000" y="2057400"/>
            <a:ext cx="8229600" cy="2362200"/>
          </a:xfrm>
        </p:spPr>
        <p:txBody>
          <a:bodyPr>
            <a:normAutofit/>
          </a:bodyPr>
          <a:lstStyle/>
          <a:p>
            <a:r>
              <a:rPr lang="en-US" b="1" dirty="0" smtClean="0"/>
              <a:t>Summary of Past Work</a:t>
            </a:r>
            <a:br>
              <a:rPr lang="en-US" b="1" dirty="0" smtClean="0"/>
            </a:br>
            <a:r>
              <a:rPr lang="en-US" b="1" dirty="0" smtClean="0"/>
              <a:t>and </a:t>
            </a:r>
            <a:br>
              <a:rPr lang="en-US" b="1" dirty="0" smtClean="0"/>
            </a:br>
            <a:r>
              <a:rPr lang="en-US" b="1" dirty="0" smtClean="0"/>
              <a:t>Technical Approach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0512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Workload Results</a:t>
            </a:r>
            <a:endParaRPr lang="en-US" dirty="0"/>
          </a:p>
        </p:txBody>
      </p:sp>
      <p:pic>
        <p:nvPicPr>
          <p:cNvPr id="4" name="Picture 3" descr="Screen Shot 2014-07-25 at 5.0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51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4-07-25 at 5.06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62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7-25 at 5.07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16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on previous slides showed potential</a:t>
            </a:r>
          </a:p>
          <a:p>
            <a:r>
              <a:rPr lang="en-US" dirty="0" smtClean="0"/>
              <a:t>But aren’t sufficiently reliable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99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Design: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Do the workload measures from the model predict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Real human workload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At a useful level of resolution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And identify the cause of the workload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3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Design: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5486400" cy="50593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NASA TLX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Measures aggregate workload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Secondary tasks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Measure temporal workload profile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Performance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Measures effective use of resources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8733" t="3869" r="64500" b="3869"/>
          <a:stretch/>
        </p:blipFill>
        <p:spPr>
          <a:xfrm>
            <a:off x="6215536" y="1092505"/>
            <a:ext cx="2617769" cy="52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82000" cy="701675"/>
          </a:xfrm>
        </p:spPr>
        <p:txBody>
          <a:bodyPr/>
          <a:lstStyle/>
          <a:p>
            <a:r>
              <a:rPr lang="en-US" sz="4000" dirty="0" smtClean="0"/>
              <a:t>Secondary Task Design Example</a:t>
            </a:r>
            <a:endParaRPr lang="en-US" sz="4000" dirty="0"/>
          </a:p>
        </p:txBody>
      </p:sp>
      <p:pic>
        <p:nvPicPr>
          <p:cNvPr id="81923" name="Picture 3" descr="C:\docs\proposals\2001\NSF\figs\map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0" t="71872" r="37993" b="3383"/>
          <a:stretch>
            <a:fillRect/>
          </a:stretch>
        </p:blipFill>
        <p:spPr bwMode="auto">
          <a:xfrm>
            <a:off x="5753100" y="3810000"/>
            <a:ext cx="3009900" cy="234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4" name="Picture 4" descr="C:\docs\workshop\IJCAI01\figs\MathProblem.gif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22425"/>
            <a:ext cx="2746375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5" name="Picture 5" descr="C:\Documents and Settings\mike\Application Data\Microsoft\Media Catalog\Downloaded Clips\cl0\BS00043_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648200"/>
            <a:ext cx="1262063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6" name="Picture 6" descr="C:\Documents and Settings\mike\Application Data\Microsoft\Media Catalog\Downloaded Clips\cl77\j0299533.wm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09800"/>
            <a:ext cx="887413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7" name="Picture 7" descr="C:\tmp\result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24125"/>
            <a:ext cx="38481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1066800" y="4114800"/>
            <a:ext cx="2057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sz="2400" b="1">
                <a:solidFill>
                  <a:schemeClr val="bg1"/>
                </a:solidFill>
                <a:latin typeface="Times New Roman" charset="0"/>
              </a:rPr>
              <a:t>Direct Control</a:t>
            </a:r>
          </a:p>
        </p:txBody>
      </p:sp>
      <p:sp>
        <p:nvSpPr>
          <p:cNvPr id="81930" name="Text Box 10"/>
          <p:cNvSpPr txBox="1">
            <a:spLocks noChangeArrowheads="1"/>
          </p:cNvSpPr>
          <p:nvPr/>
        </p:nvSpPr>
        <p:spPr bwMode="auto">
          <a:xfrm>
            <a:off x="1981200" y="5127625"/>
            <a:ext cx="2057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b="1">
                <a:solidFill>
                  <a:schemeClr val="bg1"/>
                </a:solidFill>
                <a:latin typeface="Times New Roman" charset="0"/>
              </a:rPr>
              <a:t>Neglect</a:t>
            </a:r>
          </a:p>
        </p:txBody>
      </p:sp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3930650" y="3200400"/>
            <a:ext cx="4889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b="1">
                <a:solidFill>
                  <a:schemeClr val="bg1"/>
                </a:solidFill>
                <a:latin typeface="Times New Roman" charset="0"/>
              </a:rPr>
              <a:t>Effectiveness</a:t>
            </a:r>
          </a:p>
        </p:txBody>
      </p:sp>
      <p:sp>
        <p:nvSpPr>
          <p:cNvPr id="81933" name="Text Box 13"/>
          <p:cNvSpPr txBox="1">
            <a:spLocks noChangeArrowheads="1"/>
          </p:cNvSpPr>
          <p:nvPr/>
        </p:nvSpPr>
        <p:spPr bwMode="auto">
          <a:xfrm>
            <a:off x="723900" y="62484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sz="3200" b="1">
                <a:latin typeface="Times New Roman" charset="0"/>
              </a:rPr>
              <a:t>Statistically Significant Improvement</a:t>
            </a:r>
          </a:p>
        </p:txBody>
      </p:sp>
      <p:pic>
        <p:nvPicPr>
          <p:cNvPr id="81934" name="Picture 14" descr="C:\docs\funding\2001\DARPA\cyberteam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4" t="52437" r="39429" b="36517"/>
          <a:stretch>
            <a:fillRect/>
          </a:stretch>
        </p:blipFill>
        <p:spPr bwMode="auto">
          <a:xfrm>
            <a:off x="8001000" y="5638800"/>
            <a:ext cx="8382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514600" y="3017838"/>
            <a:ext cx="2057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charset="0"/>
              </a:rPr>
              <a:t>Shared Control 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219200" y="4177760"/>
            <a:ext cx="2057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charset="0"/>
              </a:rPr>
              <a:t>Direct Control</a:t>
            </a: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52500" y="1387475"/>
            <a:ext cx="30861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charset="0"/>
              </a:rPr>
              <a:t>A task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charset="0"/>
              </a:rPr>
              <a:t> designed to test decision workload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64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Secondary Tasks: 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Visual/Spatial</a:t>
            </a:r>
          </a:p>
          <a:p>
            <a:pPr lvl="1"/>
            <a:r>
              <a:rPr lang="en-US" dirty="0" smtClean="0"/>
              <a:t>Tetris</a:t>
            </a:r>
          </a:p>
          <a:p>
            <a:pPr lvl="1"/>
            <a:r>
              <a:rPr lang="en-US" dirty="0" smtClean="0"/>
              <a:t>Written math</a:t>
            </a:r>
          </a:p>
          <a:p>
            <a:pPr lvl="1"/>
            <a:r>
              <a:rPr lang="en-US" dirty="0" err="1" smtClean="0"/>
              <a:t>Stroop</a:t>
            </a:r>
            <a:r>
              <a:rPr lang="en-US" dirty="0" smtClean="0"/>
              <a:t> test</a:t>
            </a:r>
          </a:p>
          <a:p>
            <a:pPr lvl="1"/>
            <a:r>
              <a:rPr lang="en-US" dirty="0" smtClean="0"/>
              <a:t>Detection</a:t>
            </a:r>
            <a:endParaRPr lang="en-US" dirty="0"/>
          </a:p>
          <a:p>
            <a:r>
              <a:rPr lang="en-US" dirty="0" smtClean="0"/>
              <a:t>Auditory</a:t>
            </a:r>
          </a:p>
          <a:p>
            <a:pPr lvl="1"/>
            <a:r>
              <a:rPr lang="en-US" dirty="0" smtClean="0"/>
              <a:t>Call sign</a:t>
            </a:r>
          </a:p>
          <a:p>
            <a:pPr lvl="1"/>
            <a:r>
              <a:rPr lang="en-US" dirty="0" smtClean="0"/>
              <a:t>Vocal math</a:t>
            </a:r>
          </a:p>
          <a:p>
            <a:pPr lvl="1"/>
            <a:r>
              <a:rPr lang="en-US" dirty="0" smtClean="0"/>
              <a:t>Counting</a:t>
            </a:r>
          </a:p>
          <a:p>
            <a:pPr lvl="1"/>
            <a:r>
              <a:rPr lang="en-US" dirty="0" smtClean="0"/>
              <a:t>Recall</a:t>
            </a:r>
          </a:p>
        </p:txBody>
      </p:sp>
      <p:pic>
        <p:nvPicPr>
          <p:cNvPr id="4" name="Content Placeholder 5" descr="Screen Shot 2013-06-24 at 12.12.29 PM.pn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" b="294"/>
          <a:stretch/>
        </p:blipFill>
        <p:spPr>
          <a:xfrm>
            <a:off x="3155442" y="1634990"/>
            <a:ext cx="6221070" cy="430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24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Scenario,Secondary</a:t>
            </a:r>
            <a:r>
              <a:rPr lang="en-US" dirty="0" smtClean="0"/>
              <a:t>) Task Pairing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678968"/>
              </p:ext>
            </p:extLst>
          </p:nvPr>
        </p:nvGraphicFramePr>
        <p:xfrm>
          <a:off x="549275" y="1600200"/>
          <a:ext cx="8042275" cy="5107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334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Scenario,Secondary</a:t>
            </a:r>
            <a:r>
              <a:rPr lang="en-US" dirty="0" smtClean="0"/>
              <a:t>) Task Pairing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602123"/>
              </p:ext>
            </p:extLst>
          </p:nvPr>
        </p:nvGraphicFramePr>
        <p:xfrm>
          <a:off x="549275" y="1600200"/>
          <a:ext cx="8042275" cy="5107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/>
          <p:cNvSpPr/>
          <p:nvPr/>
        </p:nvSpPr>
        <p:spPr>
          <a:xfrm>
            <a:off x="1905000" y="4419600"/>
            <a:ext cx="5715000" cy="1524000"/>
          </a:xfrm>
          <a:prstGeom prst="ellipse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46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Team Graph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859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Brodie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GUI and Secondary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40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Expected Results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619449"/>
              </p:ext>
            </p:extLst>
          </p:nvPr>
        </p:nvGraphicFramePr>
        <p:xfrm>
          <a:off x="36641" y="1312536"/>
          <a:ext cx="46863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0660031"/>
              </p:ext>
            </p:extLst>
          </p:nvPr>
        </p:nvGraphicFramePr>
        <p:xfrm>
          <a:off x="4343400" y="1312536"/>
          <a:ext cx="4572000" cy="435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90738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experiment</a:t>
            </a:r>
          </a:p>
          <a:p>
            <a:r>
              <a:rPr lang="en-US" dirty="0" smtClean="0"/>
              <a:t>Find worst-case workloads </a:t>
            </a:r>
          </a:p>
          <a:p>
            <a:r>
              <a:rPr lang="en-US" dirty="0" smtClean="0"/>
              <a:t>Analyze when roles can be combined</a:t>
            </a:r>
          </a:p>
          <a:p>
            <a:r>
              <a:rPr lang="en-US" dirty="0" smtClean="0"/>
              <a:t>Design GUI for blended roles</a:t>
            </a:r>
          </a:p>
          <a:p>
            <a:r>
              <a:rPr lang="en-US" dirty="0" smtClean="0"/>
              <a:t>Extend with more </a:t>
            </a:r>
            <a:r>
              <a:rPr lang="en-US" smtClean="0"/>
              <a:t>sophisticated models (BRAHAMS)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2014-2015 Proposal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34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rch 2010 0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1883" y="5629870"/>
            <a:ext cx="37602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50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Event Simulator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219200" y="4876800"/>
            <a:ext cx="6858000" cy="1143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Discrete Event</a:t>
            </a:r>
          </a:p>
          <a:p>
            <a:pPr algn="ctr"/>
            <a:r>
              <a:rPr lang="en-US" sz="2800" dirty="0" smtClean="0"/>
              <a:t>Simulator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76400" y="3957741"/>
            <a:ext cx="0" cy="9190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620000" y="3957741"/>
            <a:ext cx="0" cy="9237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" y="4110335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Events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7543800" y="4114800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1" name="Straight Connector 20"/>
          <p:cNvCxnSpPr>
            <a:stCxn id="31" idx="0"/>
          </p:cNvCxnSpPr>
          <p:nvPr/>
        </p:nvCxnSpPr>
        <p:spPr>
          <a:xfrm flipV="1">
            <a:off x="4648200" y="4419600"/>
            <a:ext cx="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5146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14600" y="3957741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6482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781800" y="3962400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00400" y="40341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Update on Event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786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Role Graph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2000" y="2366859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590800" y="2443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590800" y="2824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2946" y="20575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2946" y="244305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Ao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590800" y="3805729"/>
            <a:ext cx="1143000" cy="4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43200" y="34291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</a:t>
            </a:r>
            <a:endParaRPr lang="en-US" sz="24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590800" y="4191194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380572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</a:t>
            </a:r>
            <a:endParaRPr lang="en-US" sz="2400" dirty="0"/>
          </a:p>
        </p:txBody>
      </p:sp>
      <p:sp>
        <p:nvSpPr>
          <p:cNvPr id="53" name="Oval 52"/>
          <p:cNvSpPr/>
          <p:nvPr/>
        </p:nvSpPr>
        <p:spPr>
          <a:xfrm>
            <a:off x="4800600" y="3586059"/>
            <a:ext cx="1219200" cy="533400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7239000" y="3594989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WAVE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6019800" y="5786735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SPEAK</a:t>
            </a:r>
            <a:endParaRPr lang="en-US" dirty="0"/>
          </a:p>
        </p:txBody>
      </p:sp>
      <p:cxnSp>
        <p:nvCxnSpPr>
          <p:cNvPr id="62" name="Curved Connector 61"/>
          <p:cNvCxnSpPr>
            <a:stCxn id="53" idx="0"/>
            <a:endCxn id="65" idx="0"/>
          </p:cNvCxnSpPr>
          <p:nvPr/>
        </p:nvCxnSpPr>
        <p:spPr>
          <a:xfrm rot="16200000" flipH="1">
            <a:off x="6624935" y="2371324"/>
            <a:ext cx="8930" cy="2438400"/>
          </a:xfrm>
          <a:prstGeom prst="curvedConnector3">
            <a:avLst>
              <a:gd name="adj1" fmla="val -88925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65" idx="4"/>
            <a:endCxn id="53" idx="4"/>
          </p:cNvCxnSpPr>
          <p:nvPr/>
        </p:nvCxnSpPr>
        <p:spPr>
          <a:xfrm rot="5400000" flipH="1">
            <a:off x="6622702" y="2906957"/>
            <a:ext cx="13395" cy="2438400"/>
          </a:xfrm>
          <a:prstGeom prst="curvedConnector3">
            <a:avLst>
              <a:gd name="adj1" fmla="val -65209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67" idx="2"/>
            <a:endCxn id="53" idx="4"/>
          </p:cNvCxnSpPr>
          <p:nvPr/>
        </p:nvCxnSpPr>
        <p:spPr>
          <a:xfrm rot="10800000">
            <a:off x="5410200" y="4119460"/>
            <a:ext cx="609600" cy="193620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65" idx="4"/>
            <a:endCxn id="67" idx="6"/>
          </p:cNvCxnSpPr>
          <p:nvPr/>
        </p:nvCxnSpPr>
        <p:spPr>
          <a:xfrm rot="5400000">
            <a:off x="6582393" y="4789461"/>
            <a:ext cx="1922814" cy="6096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682255" y="1371600"/>
            <a:ext cx="1785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DESIRE = 10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682254" y="1295400"/>
            <a:ext cx="1785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019800" y="23577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c1</a:t>
            </a:r>
            <a:endParaRPr lang="en-US" sz="2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096000" y="45675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c2</a:t>
            </a:r>
            <a:endParaRPr lang="en-US" sz="2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74676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c3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7244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119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Tabular Form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266235"/>
              </p:ext>
            </p:extLst>
          </p:nvPr>
        </p:nvGraphicFramePr>
        <p:xfrm>
          <a:off x="228600" y="1320579"/>
          <a:ext cx="8610602" cy="22608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97988"/>
              </p:ext>
            </p:extLst>
          </p:nvPr>
        </p:nvGraphicFramePr>
        <p:xfrm>
          <a:off x="229509" y="4191000"/>
          <a:ext cx="8610602" cy="15544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31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-UAS template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15503</TotalTime>
  <Words>2293</Words>
  <Application>Microsoft Macintosh PowerPoint</Application>
  <PresentationFormat>On-screen Show (4:3)</PresentationFormat>
  <Paragraphs>871</Paragraphs>
  <Slides>63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C-UAS template PPT template 1</vt:lpstr>
      <vt:lpstr>Modeling Human Workload in Unmanned Arial Systems</vt:lpstr>
      <vt:lpstr>PowerPoint Presentation</vt:lpstr>
      <vt:lpstr>PowerPoint Presentation</vt:lpstr>
      <vt:lpstr>PowerPoint Presentation</vt:lpstr>
      <vt:lpstr>Summary of Past Work and  Technical Approach</vt:lpstr>
      <vt:lpstr>Directed Team Graph</vt:lpstr>
      <vt:lpstr>Discrete Event Simulator</vt:lpstr>
      <vt:lpstr>Directed Role Graph</vt:lpstr>
      <vt:lpstr>Tabular Form</vt:lpstr>
      <vt:lpstr>PowerPoint Presentation</vt:lpstr>
      <vt:lpstr>Workload</vt:lpstr>
      <vt:lpstr>Workload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Workload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Workload</vt:lpstr>
      <vt:lpstr>Algorithmic Workload in Model</vt:lpstr>
      <vt:lpstr>Algorithmic Workload in Model</vt:lpstr>
      <vt:lpstr>Algorithmic Workload in Model</vt:lpstr>
      <vt:lpstr>Algorithmic Workload in Model</vt:lpstr>
      <vt:lpstr>Algorithmic Workload in Model</vt:lpstr>
      <vt:lpstr>Resolving Non-determinism</vt:lpstr>
      <vt:lpstr>Finding Workload Extremes</vt:lpstr>
      <vt:lpstr>Bob and Alice Individual Workloads</vt:lpstr>
      <vt:lpstr>PowerPoint Presentation</vt:lpstr>
      <vt:lpstr>WiSAR Team Graph</vt:lpstr>
      <vt:lpstr>WiSAR Team Graph</vt:lpstr>
      <vt:lpstr>WiSAR Model Statistics</vt:lpstr>
      <vt:lpstr>Results for Target Spotted</vt:lpstr>
      <vt:lpstr>Report on last 6+ Months</vt:lpstr>
      <vt:lpstr>FVHMS 2014</vt:lpstr>
      <vt:lpstr>Students and Collaborators</vt:lpstr>
      <vt:lpstr>Outline</vt:lpstr>
      <vt:lpstr>Workload Results</vt:lpstr>
      <vt:lpstr>Workload Results</vt:lpstr>
      <vt:lpstr>Workload Results</vt:lpstr>
      <vt:lpstr>Workload Results</vt:lpstr>
      <vt:lpstr>PowerPoint Presentation</vt:lpstr>
      <vt:lpstr>PowerPoint Presentation</vt:lpstr>
      <vt:lpstr>New Tools</vt:lpstr>
      <vt:lpstr>Experiment Design: Purpose</vt:lpstr>
      <vt:lpstr>Experiment Design: Measures</vt:lpstr>
      <vt:lpstr>Secondary Task Design Example</vt:lpstr>
      <vt:lpstr>Tuning Secondary Tasks: Perception</vt:lpstr>
      <vt:lpstr>(Scenario,Secondary) Task Pairing</vt:lpstr>
      <vt:lpstr>(Scenario,Secondary) Task Pairing</vt:lpstr>
      <vt:lpstr>GUI and Secondary Task</vt:lpstr>
      <vt:lpstr>Expected Results</vt:lpstr>
      <vt:lpstr>2014-2015 Proposal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</dc:creator>
  <cp:lastModifiedBy>Eric Mercer</cp:lastModifiedBy>
  <cp:revision>244</cp:revision>
  <dcterms:created xsi:type="dcterms:W3CDTF">2011-06-18T17:31:48Z</dcterms:created>
  <dcterms:modified xsi:type="dcterms:W3CDTF">2014-07-26T15:17:27Z</dcterms:modified>
</cp:coreProperties>
</file>